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9" r:id="rId18"/>
    <p:sldId id="273" r:id="rId19"/>
    <p:sldId id="274" r:id="rId20"/>
    <p:sldId id="275" r:id="rId21"/>
    <p:sldId id="277" r:id="rId22"/>
    <p:sldId id="276"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08D3B3-CB85-795D-F953-9E99FB4E189C}" v="462" dt="2022-11-28T16:41:52.790"/>
    <p1510:client id="{6A02B9A9-2F0F-BF45-9CB3-4D6D581A8D3B}" v="1400" dt="2022-11-28T20:20:27.440"/>
    <p1510:client id="{B5416C6D-251A-8E48-D166-D69D13D69981}" v="73" dt="2022-11-28T15:58:25.572"/>
    <p1510:client id="{D156331E-8826-AD10-EE86-B8DCB0946BFC}" v="136" dt="2022-11-28T01:18:44.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4"/>
  </p:normalViewPr>
  <p:slideViewPr>
    <p:cSldViewPr snapToGrid="0">
      <p:cViewPr varScale="1">
        <p:scale>
          <a:sx n="102" d="100"/>
          <a:sy n="102" d="100"/>
        </p:scale>
        <p:origin x="9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364A-590B-9E09-9532-8E2A4871814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FF917B0-CFE3-3B47-0DB0-FD929C2360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12E624C-8B10-EFF8-673E-112F17F31B41}"/>
              </a:ext>
            </a:extLst>
          </p:cNvPr>
          <p:cNvSpPr>
            <a:spLocks noGrp="1"/>
          </p:cNvSpPr>
          <p:nvPr>
            <p:ph type="dt" sz="half" idx="10"/>
          </p:nvPr>
        </p:nvSpPr>
        <p:spPr/>
        <p:txBody>
          <a:bodyPr/>
          <a:lstStyle/>
          <a:p>
            <a:fld id="{846CE7D5-CF57-46EF-B807-FDD0502418D4}" type="datetimeFigureOut">
              <a:rPr lang="en-US" smtClean="0"/>
              <a:t>1/10/23</a:t>
            </a:fld>
            <a:endParaRPr lang="en-US"/>
          </a:p>
        </p:txBody>
      </p:sp>
      <p:sp>
        <p:nvSpPr>
          <p:cNvPr id="5" name="Footer Placeholder 4">
            <a:extLst>
              <a:ext uri="{FF2B5EF4-FFF2-40B4-BE49-F238E27FC236}">
                <a16:creationId xmlns:a16="http://schemas.microsoft.com/office/drawing/2014/main" id="{230A9433-AA20-DB3E-A497-0E7667072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AF217-E9AF-49CE-A7DD-B263A7D1604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027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655B9-0B43-34FD-8F12-D111B278639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872F9BE-548A-49CC-19E3-60E0921BA7D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738B4F-AA65-99B2-7915-1FC9B9EDDF50}"/>
              </a:ext>
            </a:extLst>
          </p:cNvPr>
          <p:cNvSpPr>
            <a:spLocks noGrp="1"/>
          </p:cNvSpPr>
          <p:nvPr>
            <p:ph type="dt" sz="half" idx="10"/>
          </p:nvPr>
        </p:nvSpPr>
        <p:spPr/>
        <p:txBody>
          <a:bodyPr/>
          <a:lstStyle/>
          <a:p>
            <a:fld id="{846CE7D5-CF57-46EF-B807-FDD0502418D4}" type="datetimeFigureOut">
              <a:rPr lang="en-US" smtClean="0"/>
              <a:t>1/10/23</a:t>
            </a:fld>
            <a:endParaRPr lang="en-US"/>
          </a:p>
        </p:txBody>
      </p:sp>
      <p:sp>
        <p:nvSpPr>
          <p:cNvPr id="5" name="Footer Placeholder 4">
            <a:extLst>
              <a:ext uri="{FF2B5EF4-FFF2-40B4-BE49-F238E27FC236}">
                <a16:creationId xmlns:a16="http://schemas.microsoft.com/office/drawing/2014/main" id="{CFC132E7-4ADA-6FB1-BF5B-E5D3DBB49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E9463-00C0-0591-8320-F4E17CD2A61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7065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EB7C25-3899-0C55-2F3F-CD5FFFC4366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AA45B01-C65C-F660-732E-715A797FF22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C13429-CA33-7107-8EEE-47289E37A01F}"/>
              </a:ext>
            </a:extLst>
          </p:cNvPr>
          <p:cNvSpPr>
            <a:spLocks noGrp="1"/>
          </p:cNvSpPr>
          <p:nvPr>
            <p:ph type="dt" sz="half" idx="10"/>
          </p:nvPr>
        </p:nvSpPr>
        <p:spPr/>
        <p:txBody>
          <a:bodyPr/>
          <a:lstStyle/>
          <a:p>
            <a:fld id="{846CE7D5-CF57-46EF-B807-FDD0502418D4}" type="datetimeFigureOut">
              <a:rPr lang="en-US" smtClean="0"/>
              <a:t>1/10/23</a:t>
            </a:fld>
            <a:endParaRPr lang="en-US"/>
          </a:p>
        </p:txBody>
      </p:sp>
      <p:sp>
        <p:nvSpPr>
          <p:cNvPr id="5" name="Footer Placeholder 4">
            <a:extLst>
              <a:ext uri="{FF2B5EF4-FFF2-40B4-BE49-F238E27FC236}">
                <a16:creationId xmlns:a16="http://schemas.microsoft.com/office/drawing/2014/main" id="{7A8DD06C-4606-F4F7-8F93-5FA4E440C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B13B9-88A9-0D1C-FD7A-32BB8C214C5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736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E9B65-801D-D632-79A9-635488F6B3F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9CEEBBF-CE4B-4D11-48DF-BFFADC6FF4B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0D7146-4882-1555-3E8F-DA2D8E614426}"/>
              </a:ext>
            </a:extLst>
          </p:cNvPr>
          <p:cNvSpPr>
            <a:spLocks noGrp="1"/>
          </p:cNvSpPr>
          <p:nvPr>
            <p:ph type="dt" sz="half" idx="10"/>
          </p:nvPr>
        </p:nvSpPr>
        <p:spPr/>
        <p:txBody>
          <a:bodyPr/>
          <a:lstStyle/>
          <a:p>
            <a:fld id="{846CE7D5-CF57-46EF-B807-FDD0502418D4}" type="datetimeFigureOut">
              <a:rPr lang="en-US" smtClean="0"/>
              <a:t>1/10/23</a:t>
            </a:fld>
            <a:endParaRPr lang="en-US"/>
          </a:p>
        </p:txBody>
      </p:sp>
      <p:sp>
        <p:nvSpPr>
          <p:cNvPr id="5" name="Footer Placeholder 4">
            <a:extLst>
              <a:ext uri="{FF2B5EF4-FFF2-40B4-BE49-F238E27FC236}">
                <a16:creationId xmlns:a16="http://schemas.microsoft.com/office/drawing/2014/main" id="{07F359A8-4FED-73CA-87E9-0099F46EC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6524FE-E071-CF42-0E23-E77D51A9FB1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3632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02F4-4C05-8664-5CE5-6A8F4F7F8A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AF22602-9123-377C-1F4E-B337BE586A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7670234-4920-F21F-81D7-D5DEBD9679D2}"/>
              </a:ext>
            </a:extLst>
          </p:cNvPr>
          <p:cNvSpPr>
            <a:spLocks noGrp="1"/>
          </p:cNvSpPr>
          <p:nvPr>
            <p:ph type="dt" sz="half" idx="10"/>
          </p:nvPr>
        </p:nvSpPr>
        <p:spPr/>
        <p:txBody>
          <a:bodyPr/>
          <a:lstStyle/>
          <a:p>
            <a:fld id="{846CE7D5-CF57-46EF-B807-FDD0502418D4}" type="datetimeFigureOut">
              <a:rPr lang="en-US" smtClean="0"/>
              <a:t>1/10/23</a:t>
            </a:fld>
            <a:endParaRPr lang="en-US"/>
          </a:p>
        </p:txBody>
      </p:sp>
      <p:sp>
        <p:nvSpPr>
          <p:cNvPr id="5" name="Footer Placeholder 4">
            <a:extLst>
              <a:ext uri="{FF2B5EF4-FFF2-40B4-BE49-F238E27FC236}">
                <a16:creationId xmlns:a16="http://schemas.microsoft.com/office/drawing/2014/main" id="{91CD76CE-BBF0-D071-3848-E5D4E28F6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0A3C5-926E-CF97-8735-B0D0C02B2CB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65304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9F95-4B95-BD4A-E83C-26CD9FE0DC9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0F2AC54-9556-01A1-03BF-94913965C0F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0F92B66-17B6-38E1-33C3-24E829FA5D5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037B39E-A3DB-BDEA-DBFA-615660F0F15A}"/>
              </a:ext>
            </a:extLst>
          </p:cNvPr>
          <p:cNvSpPr>
            <a:spLocks noGrp="1"/>
          </p:cNvSpPr>
          <p:nvPr>
            <p:ph type="dt" sz="half" idx="10"/>
          </p:nvPr>
        </p:nvSpPr>
        <p:spPr/>
        <p:txBody>
          <a:bodyPr/>
          <a:lstStyle/>
          <a:p>
            <a:fld id="{846CE7D5-CF57-46EF-B807-FDD0502418D4}" type="datetimeFigureOut">
              <a:rPr lang="en-US" smtClean="0"/>
              <a:t>1/10/23</a:t>
            </a:fld>
            <a:endParaRPr lang="en-US"/>
          </a:p>
        </p:txBody>
      </p:sp>
      <p:sp>
        <p:nvSpPr>
          <p:cNvPr id="6" name="Footer Placeholder 5">
            <a:extLst>
              <a:ext uri="{FF2B5EF4-FFF2-40B4-BE49-F238E27FC236}">
                <a16:creationId xmlns:a16="http://schemas.microsoft.com/office/drawing/2014/main" id="{3B72FAD7-7707-4143-2CB3-33338CFA2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77A034-DAC1-0A08-B11B-D4AD5B0FBF5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1043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B440B-BA9D-12C2-402B-3DA78375E74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A2A3DF-3F5F-5319-E805-CA4D7BB6BF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32F9539-6D4E-A149-F806-4DEC1A0ADA4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156008F-0608-A623-D431-2210EC6C08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922561E-9587-C920-35B4-7726A90B952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5EDEC5E-8CCA-996B-4EB1-6DFD4F06CDFD}"/>
              </a:ext>
            </a:extLst>
          </p:cNvPr>
          <p:cNvSpPr>
            <a:spLocks noGrp="1"/>
          </p:cNvSpPr>
          <p:nvPr>
            <p:ph type="dt" sz="half" idx="10"/>
          </p:nvPr>
        </p:nvSpPr>
        <p:spPr/>
        <p:txBody>
          <a:bodyPr/>
          <a:lstStyle/>
          <a:p>
            <a:fld id="{846CE7D5-CF57-46EF-B807-FDD0502418D4}" type="datetimeFigureOut">
              <a:rPr lang="en-US" smtClean="0"/>
              <a:t>1/10/23</a:t>
            </a:fld>
            <a:endParaRPr lang="en-US"/>
          </a:p>
        </p:txBody>
      </p:sp>
      <p:sp>
        <p:nvSpPr>
          <p:cNvPr id="8" name="Footer Placeholder 7">
            <a:extLst>
              <a:ext uri="{FF2B5EF4-FFF2-40B4-BE49-F238E27FC236}">
                <a16:creationId xmlns:a16="http://schemas.microsoft.com/office/drawing/2014/main" id="{6A7C9C4B-665D-941D-C7F2-766FE49946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166D6B-1653-9375-0E19-3E32653C9E1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04139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D661-BC40-94FA-19EA-A084F6D3986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CF4C419-755A-86BD-44DD-DAB49F25F446}"/>
              </a:ext>
            </a:extLst>
          </p:cNvPr>
          <p:cNvSpPr>
            <a:spLocks noGrp="1"/>
          </p:cNvSpPr>
          <p:nvPr>
            <p:ph type="dt" sz="half" idx="10"/>
          </p:nvPr>
        </p:nvSpPr>
        <p:spPr/>
        <p:txBody>
          <a:bodyPr/>
          <a:lstStyle/>
          <a:p>
            <a:fld id="{846CE7D5-CF57-46EF-B807-FDD0502418D4}" type="datetimeFigureOut">
              <a:rPr lang="en-US" smtClean="0"/>
              <a:t>1/10/23</a:t>
            </a:fld>
            <a:endParaRPr lang="en-US"/>
          </a:p>
        </p:txBody>
      </p:sp>
      <p:sp>
        <p:nvSpPr>
          <p:cNvPr id="4" name="Footer Placeholder 3">
            <a:extLst>
              <a:ext uri="{FF2B5EF4-FFF2-40B4-BE49-F238E27FC236}">
                <a16:creationId xmlns:a16="http://schemas.microsoft.com/office/drawing/2014/main" id="{6BAD4117-E79D-9BF7-6B74-5DF2EA2352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5F1CE0-6C5A-4049-6936-19A9DB42C8C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2349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CC0E2B-20CB-AE7E-396D-FED57F8B5DF4}"/>
              </a:ext>
            </a:extLst>
          </p:cNvPr>
          <p:cNvSpPr>
            <a:spLocks noGrp="1"/>
          </p:cNvSpPr>
          <p:nvPr>
            <p:ph type="dt" sz="half" idx="10"/>
          </p:nvPr>
        </p:nvSpPr>
        <p:spPr/>
        <p:txBody>
          <a:bodyPr/>
          <a:lstStyle/>
          <a:p>
            <a:fld id="{846CE7D5-CF57-46EF-B807-FDD0502418D4}" type="datetimeFigureOut">
              <a:rPr lang="en-US" smtClean="0"/>
              <a:t>1/10/23</a:t>
            </a:fld>
            <a:endParaRPr lang="en-US"/>
          </a:p>
        </p:txBody>
      </p:sp>
      <p:sp>
        <p:nvSpPr>
          <p:cNvPr id="3" name="Footer Placeholder 2">
            <a:extLst>
              <a:ext uri="{FF2B5EF4-FFF2-40B4-BE49-F238E27FC236}">
                <a16:creationId xmlns:a16="http://schemas.microsoft.com/office/drawing/2014/main" id="{728EED2D-8416-F184-C24F-F3F2AA2E74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7A5DD0-DE03-DA9B-EC2C-99673612F4F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27168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F31D-3804-EBFF-2B04-D7A9A675D9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489900C-A3E1-7EB7-E31F-0548B655F8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06F49D-6355-64FB-B36F-8B7814B9F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CED3A1-B3FF-0B94-A268-8609F179D5EA}"/>
              </a:ext>
            </a:extLst>
          </p:cNvPr>
          <p:cNvSpPr>
            <a:spLocks noGrp="1"/>
          </p:cNvSpPr>
          <p:nvPr>
            <p:ph type="dt" sz="half" idx="10"/>
          </p:nvPr>
        </p:nvSpPr>
        <p:spPr/>
        <p:txBody>
          <a:bodyPr/>
          <a:lstStyle/>
          <a:p>
            <a:fld id="{846CE7D5-CF57-46EF-B807-FDD0502418D4}" type="datetimeFigureOut">
              <a:rPr lang="en-US" smtClean="0"/>
              <a:t>1/10/23</a:t>
            </a:fld>
            <a:endParaRPr lang="en-US"/>
          </a:p>
        </p:txBody>
      </p:sp>
      <p:sp>
        <p:nvSpPr>
          <p:cNvPr id="6" name="Footer Placeholder 5">
            <a:extLst>
              <a:ext uri="{FF2B5EF4-FFF2-40B4-BE49-F238E27FC236}">
                <a16:creationId xmlns:a16="http://schemas.microsoft.com/office/drawing/2014/main" id="{D13143E2-ADA8-6A69-FA41-DBB76664DB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192A5-1B19-FC54-D23A-5C341DA9383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3291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1DE8-59A1-83BA-D8F7-E405851B37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82E8A28-F070-1D2F-076E-CED2245DF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E56E22-60CC-9CB0-B44F-E59985B51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504A2EB-16B6-C4D2-E358-ADC62FCBA72C}"/>
              </a:ext>
            </a:extLst>
          </p:cNvPr>
          <p:cNvSpPr>
            <a:spLocks noGrp="1"/>
          </p:cNvSpPr>
          <p:nvPr>
            <p:ph type="dt" sz="half" idx="10"/>
          </p:nvPr>
        </p:nvSpPr>
        <p:spPr/>
        <p:txBody>
          <a:bodyPr/>
          <a:lstStyle/>
          <a:p>
            <a:fld id="{846CE7D5-CF57-46EF-B807-FDD0502418D4}" type="datetimeFigureOut">
              <a:rPr lang="en-US" smtClean="0"/>
              <a:t>1/10/23</a:t>
            </a:fld>
            <a:endParaRPr lang="en-US"/>
          </a:p>
        </p:txBody>
      </p:sp>
      <p:sp>
        <p:nvSpPr>
          <p:cNvPr id="6" name="Footer Placeholder 5">
            <a:extLst>
              <a:ext uri="{FF2B5EF4-FFF2-40B4-BE49-F238E27FC236}">
                <a16:creationId xmlns:a16="http://schemas.microsoft.com/office/drawing/2014/main" id="{548752B7-B5E2-46C6-1D70-C9CB776CA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0D688D-36FE-6B34-5862-7A613A331531}"/>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37676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ABD15-64C9-C077-4A90-FC75625417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3AD40F-868D-F841-1A87-D1235874C7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2FE7D5C-35FF-2082-4A34-380855C3E4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1/10/23</a:t>
            </a:fld>
            <a:endParaRPr lang="en-US"/>
          </a:p>
        </p:txBody>
      </p:sp>
      <p:sp>
        <p:nvSpPr>
          <p:cNvPr id="5" name="Footer Placeholder 4">
            <a:extLst>
              <a:ext uri="{FF2B5EF4-FFF2-40B4-BE49-F238E27FC236}">
                <a16:creationId xmlns:a16="http://schemas.microsoft.com/office/drawing/2014/main" id="{20A12581-DC0C-E2BB-BBC9-694133A31B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98F5A7-4D54-D132-98A7-0302DD027D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67036700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C83B06-3059-A499-93C5-6EB9F330B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5" y="-353584"/>
            <a:ext cx="12211680" cy="6872209"/>
          </a:xfrm>
          <a:prstGeom prst="rect">
            <a:avLst/>
          </a:prstGeom>
        </p:spPr>
      </p:pic>
      <p:grpSp>
        <p:nvGrpSpPr>
          <p:cNvPr id="4" name="Group 11">
            <a:extLst>
              <a:ext uri="{FF2B5EF4-FFF2-40B4-BE49-F238E27FC236}">
                <a16:creationId xmlns:a16="http://schemas.microsoft.com/office/drawing/2014/main" id="{D168B1F8-56B6-7AC6-5B91-D75C4091A09E}"/>
              </a:ext>
            </a:extLst>
          </p:cNvPr>
          <p:cNvGrpSpPr/>
          <p:nvPr/>
        </p:nvGrpSpPr>
        <p:grpSpPr>
          <a:xfrm>
            <a:off x="-484" y="6321420"/>
            <a:ext cx="12192480" cy="550789"/>
            <a:chOff x="-484" y="6321420"/>
            <a:chExt cx="12192480" cy="550789"/>
          </a:xfrm>
        </p:grpSpPr>
        <p:sp>
          <p:nvSpPr>
            <p:cNvPr id="5" name="AutoShape 11">
              <a:extLst>
                <a:ext uri="{FF2B5EF4-FFF2-40B4-BE49-F238E27FC236}">
                  <a16:creationId xmlns:a16="http://schemas.microsoft.com/office/drawing/2014/main" id="{57DB4C4A-37A2-F0CE-CFB0-D372A8A42738}"/>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00821858-58CC-C816-50C5-25F19BEB1D26}"/>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sp>
        <p:nvSpPr>
          <p:cNvPr id="8" name="AutoShape 11">
            <a:extLst>
              <a:ext uri="{FF2B5EF4-FFF2-40B4-BE49-F238E27FC236}">
                <a16:creationId xmlns:a16="http://schemas.microsoft.com/office/drawing/2014/main" id="{E95D91E9-9E10-1D1D-57B7-A1EE5ABD96B4}"/>
              </a:ext>
            </a:extLst>
          </p:cNvPr>
          <p:cNvSpPr/>
          <p:nvPr/>
        </p:nvSpPr>
        <p:spPr>
          <a:xfrm>
            <a:off x="2469584" y="2167323"/>
            <a:ext cx="7517029" cy="1561089"/>
          </a:xfrm>
          <a:prstGeom prst="rect">
            <a:avLst/>
          </a:prstGeom>
          <a:solidFill>
            <a:srgbClr val="FFFFFF">
              <a:alpha val="49000"/>
            </a:srgbClr>
          </a:solidFill>
          <a:ln cap="flat">
            <a:noFill/>
            <a:prstDash val="solid"/>
          </a:ln>
        </p:spPr>
        <p:txBody>
          <a:bodyPr lIns="0" tIns="0" rIns="0" bIns="0"/>
          <a:lstStyle/>
          <a:p>
            <a:endParaRPr lang="en-IN"/>
          </a:p>
        </p:txBody>
      </p:sp>
      <p:sp>
        <p:nvSpPr>
          <p:cNvPr id="7" name="TextBox 8">
            <a:extLst>
              <a:ext uri="{FF2B5EF4-FFF2-40B4-BE49-F238E27FC236}">
                <a16:creationId xmlns:a16="http://schemas.microsoft.com/office/drawing/2014/main" id="{B05FFD6B-BE6A-2FDE-A255-D29484D5EEB2}"/>
              </a:ext>
            </a:extLst>
          </p:cNvPr>
          <p:cNvSpPr txBox="1"/>
          <p:nvPr/>
        </p:nvSpPr>
        <p:spPr>
          <a:xfrm>
            <a:off x="2487609" y="2670868"/>
            <a:ext cx="8038161" cy="5539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spcBef>
                <a:spcPts val="0"/>
              </a:spcBef>
              <a:spcAft>
                <a:spcPts val="0"/>
              </a:spcAft>
              <a:buNone/>
              <a:tabLst/>
              <a:defRPr sz="1800" b="0" i="0" u="none" strike="noStrike" kern="0" cap="none" spc="0" baseline="0">
                <a:solidFill>
                  <a:srgbClr val="000000"/>
                </a:solidFill>
                <a:uFillTx/>
              </a:defRPr>
            </a:pPr>
            <a:r>
              <a:rPr lang="en-US" sz="3600" b="1">
                <a:solidFill>
                  <a:srgbClr val="14294C"/>
                </a:solidFill>
                <a:latin typeface="Segoe UI Light" panose="020B0502040204020203" pitchFamily="34" charset="0"/>
                <a:cs typeface="Segoe UI Light" panose="020B0502040204020203" pitchFamily="34" charset="0"/>
              </a:rPr>
              <a:t>Instacart Market Basket Analysis</a:t>
            </a:r>
            <a:endParaRPr lang="en-US" sz="3600" b="1" i="0" u="none" strike="noStrike" kern="1200" cap="none" spc="0" baseline="0">
              <a:solidFill>
                <a:srgbClr val="14294C"/>
              </a:solidFill>
              <a:uFillTx/>
              <a:latin typeface="Segoe UI Light" pitchFamily="34"/>
              <a:ea typeface="HGPGothicE" pitchFamily="34"/>
              <a:cs typeface="Segoe UI Light" pitchFamily="34"/>
            </a:endParaRPr>
          </a:p>
        </p:txBody>
      </p:sp>
      <p:grpSp>
        <p:nvGrpSpPr>
          <p:cNvPr id="9" name="Group 8">
            <a:extLst>
              <a:ext uri="{FF2B5EF4-FFF2-40B4-BE49-F238E27FC236}">
                <a16:creationId xmlns:a16="http://schemas.microsoft.com/office/drawing/2014/main" id="{E9D2E998-4543-5595-02DA-33DB636842F8}"/>
              </a:ext>
            </a:extLst>
          </p:cNvPr>
          <p:cNvGrpSpPr/>
          <p:nvPr/>
        </p:nvGrpSpPr>
        <p:grpSpPr>
          <a:xfrm>
            <a:off x="4203993" y="495523"/>
            <a:ext cx="3739854" cy="1178190"/>
            <a:chOff x="3644172" y="414636"/>
            <a:chExt cx="3739854" cy="1178190"/>
          </a:xfrm>
        </p:grpSpPr>
        <p:sp>
          <p:nvSpPr>
            <p:cNvPr id="10" name="AutoShape 11">
              <a:extLst>
                <a:ext uri="{FF2B5EF4-FFF2-40B4-BE49-F238E27FC236}">
                  <a16:creationId xmlns:a16="http://schemas.microsoft.com/office/drawing/2014/main" id="{34811919-2015-081E-BDF3-7B5A5129BE27}"/>
                </a:ext>
              </a:extLst>
            </p:cNvPr>
            <p:cNvSpPr/>
            <p:nvPr/>
          </p:nvSpPr>
          <p:spPr>
            <a:xfrm>
              <a:off x="3644172" y="414636"/>
              <a:ext cx="3739854" cy="1178190"/>
            </a:xfrm>
            <a:prstGeom prst="rect">
              <a:avLst/>
            </a:prstGeom>
            <a:solidFill>
              <a:srgbClr val="FFFFFF">
                <a:alpha val="49000"/>
              </a:srgbClr>
            </a:solidFill>
            <a:ln cap="flat">
              <a:noFill/>
              <a:prstDash val="solid"/>
            </a:ln>
          </p:spPr>
          <p:txBody>
            <a:bodyPr lIns="0" tIns="0" rIns="0" bIns="0"/>
            <a:lstStyle/>
            <a:p>
              <a:endParaRPr lang="en-IN"/>
            </a:p>
          </p:txBody>
        </p:sp>
        <p:pic>
          <p:nvPicPr>
            <p:cNvPr id="11" name="Picture 10" descr="A picture containing text, sign&#10;&#10;Description automatically generated">
              <a:extLst>
                <a:ext uri="{FF2B5EF4-FFF2-40B4-BE49-F238E27FC236}">
                  <a16:creationId xmlns:a16="http://schemas.microsoft.com/office/drawing/2014/main" id="{41A0BCFD-E492-93E4-870E-9D3FA1DF1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1281" y="637096"/>
              <a:ext cx="2850532" cy="738676"/>
            </a:xfrm>
            <a:prstGeom prst="rect">
              <a:avLst/>
            </a:prstGeom>
          </p:spPr>
        </p:pic>
      </p:grpSp>
      <p:sp>
        <p:nvSpPr>
          <p:cNvPr id="14" name="AutoShape 11">
            <a:extLst>
              <a:ext uri="{FF2B5EF4-FFF2-40B4-BE49-F238E27FC236}">
                <a16:creationId xmlns:a16="http://schemas.microsoft.com/office/drawing/2014/main" id="{97CCB8AF-79A3-B0EE-F77F-4C1C38360C52}"/>
              </a:ext>
            </a:extLst>
          </p:cNvPr>
          <p:cNvSpPr/>
          <p:nvPr/>
        </p:nvSpPr>
        <p:spPr>
          <a:xfrm>
            <a:off x="9777046" y="4806571"/>
            <a:ext cx="2225252" cy="926123"/>
          </a:xfrm>
          <a:prstGeom prst="rect">
            <a:avLst/>
          </a:prstGeom>
          <a:solidFill>
            <a:srgbClr val="FFFFFF">
              <a:alpha val="49000"/>
            </a:srgbClr>
          </a:solidFill>
          <a:ln cap="flat">
            <a:noFill/>
            <a:prstDash val="solid"/>
          </a:ln>
        </p:spPr>
        <p:txBody>
          <a:bodyPr lIns="0" tIns="0" rIns="0" bIns="0"/>
          <a:lstStyle/>
          <a:p>
            <a:endParaRPr lang="en-IN"/>
          </a:p>
        </p:txBody>
      </p:sp>
      <p:sp>
        <p:nvSpPr>
          <p:cNvPr id="15" name="TextBox 8">
            <a:extLst>
              <a:ext uri="{FF2B5EF4-FFF2-40B4-BE49-F238E27FC236}">
                <a16:creationId xmlns:a16="http://schemas.microsoft.com/office/drawing/2014/main" id="{80B6F8E1-BC79-FB59-65D2-361C6184BFC6}"/>
              </a:ext>
            </a:extLst>
          </p:cNvPr>
          <p:cNvSpPr txBox="1"/>
          <p:nvPr/>
        </p:nvSpPr>
        <p:spPr>
          <a:xfrm>
            <a:off x="9393073" y="4992634"/>
            <a:ext cx="2821392" cy="492443"/>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14294C"/>
                </a:solidFill>
                <a:uFillTx/>
                <a:latin typeface="Segoe UI Light" pitchFamily="34"/>
                <a:ea typeface="HGPGothicE" pitchFamily="34"/>
                <a:cs typeface="Segoe UI Light" pitchFamily="34"/>
              </a:rPr>
              <a:t>Ayushi Sharma</a:t>
            </a:r>
          </a:p>
          <a:p>
            <a:pPr marL="0" marR="0" lvl="0" indent="0" algn="ctr" defTabSz="914400" rtl="0" fontAlgn="auto" hangingPunct="1">
              <a:spcBef>
                <a:spcPts val="0"/>
              </a:spcBef>
              <a:spcAft>
                <a:spcPts val="0"/>
              </a:spcAft>
              <a:buNone/>
              <a:tabLst/>
              <a:defRPr sz="1800" b="0" i="0" u="none" strike="noStrike" kern="0" cap="none" spc="0" baseline="0">
                <a:solidFill>
                  <a:srgbClr val="000000"/>
                </a:solidFill>
                <a:uFillTx/>
              </a:defRPr>
            </a:pPr>
            <a:r>
              <a:rPr lang="en-US" sz="1600" b="1">
                <a:solidFill>
                  <a:srgbClr val="14294C"/>
                </a:solidFill>
                <a:latin typeface="Segoe UI Light" pitchFamily="34"/>
                <a:ea typeface="HGPGothicE" pitchFamily="34"/>
                <a:cs typeface="Segoe UI Light" pitchFamily="34"/>
              </a:rPr>
              <a:t>Zach </a:t>
            </a:r>
            <a:r>
              <a:rPr lang="en-US" sz="1600" b="1" err="1">
                <a:solidFill>
                  <a:srgbClr val="14294C"/>
                </a:solidFill>
                <a:latin typeface="Segoe UI Light" pitchFamily="34"/>
                <a:ea typeface="HGPGothicE" pitchFamily="34"/>
                <a:cs typeface="Segoe UI Light" pitchFamily="34"/>
              </a:rPr>
              <a:t>Zoloto</a:t>
            </a:r>
            <a:r>
              <a:rPr lang="en-US" sz="1600" b="1">
                <a:solidFill>
                  <a:srgbClr val="14294C"/>
                </a:solidFill>
                <a:latin typeface="Segoe UI Light" pitchFamily="34"/>
                <a:ea typeface="HGPGothicE" pitchFamily="34"/>
                <a:cs typeface="Segoe UI Light" pitchFamily="34"/>
              </a:rPr>
              <a:t> </a:t>
            </a:r>
            <a:endParaRPr lang="en-US" sz="1600" b="1" i="0" u="none" strike="noStrike" kern="1200" cap="none" spc="0" baseline="0">
              <a:solidFill>
                <a:srgbClr val="14294C"/>
              </a:solidFill>
              <a:uFillTx/>
              <a:latin typeface="Segoe UI Light" pitchFamily="34"/>
              <a:ea typeface="HGPGothicE" pitchFamily="34"/>
              <a:cs typeface="Segoe UI Light" pitchFamily="34"/>
            </a:endParaRPr>
          </a:p>
        </p:txBody>
      </p:sp>
      <p:pic>
        <p:nvPicPr>
          <p:cNvPr id="12" name="Picture 15" descr="Icon&#10;&#10;Description automatically generated">
            <a:extLst>
              <a:ext uri="{FF2B5EF4-FFF2-40B4-BE49-F238E27FC236}">
                <a16:creationId xmlns:a16="http://schemas.microsoft.com/office/drawing/2014/main" id="{34D96785-847A-A9FD-F8FD-FAE5AE88BF2E}"/>
              </a:ext>
            </a:extLst>
          </p:cNvPr>
          <p:cNvPicPr>
            <a:picLocks noChangeAspect="1"/>
          </p:cNvPicPr>
          <p:nvPr/>
        </p:nvPicPr>
        <p:blipFill>
          <a:blip r:embed="rId4"/>
          <a:stretch>
            <a:fillRect/>
          </a:stretch>
        </p:blipFill>
        <p:spPr>
          <a:xfrm>
            <a:off x="2188261" y="2153858"/>
            <a:ext cx="1579035" cy="1579035"/>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1F2D6-6F23-CA71-D823-56FEECF69CAF}"/>
              </a:ext>
            </a:extLst>
          </p:cNvPr>
          <p:cNvSpPr>
            <a:spLocks noGrp="1"/>
          </p:cNvSpPr>
          <p:nvPr>
            <p:ph type="title"/>
          </p:nvPr>
        </p:nvSpPr>
        <p:spPr>
          <a:xfrm>
            <a:off x="880533" y="266347"/>
            <a:ext cx="10515600" cy="1325563"/>
          </a:xfrm>
        </p:spPr>
        <p:txBody>
          <a:bodyPr/>
          <a:lstStyle/>
          <a:p>
            <a:r>
              <a:rPr lang="en-US">
                <a:latin typeface="Segoe UI"/>
                <a:cs typeface="Calibri Light"/>
              </a:rPr>
              <a:t>Who Does This Benefit?</a:t>
            </a:r>
            <a:endParaRPr lang="en-US">
              <a:latin typeface="Segoe UI"/>
              <a:cs typeface="Segoe UI"/>
            </a:endParaRPr>
          </a:p>
        </p:txBody>
      </p:sp>
      <p:sp>
        <p:nvSpPr>
          <p:cNvPr id="3" name="Content Placeholder 2">
            <a:extLst>
              <a:ext uri="{FF2B5EF4-FFF2-40B4-BE49-F238E27FC236}">
                <a16:creationId xmlns:a16="http://schemas.microsoft.com/office/drawing/2014/main" id="{2B72971E-A7BA-D4D2-E86A-9DA660CDF019}"/>
              </a:ext>
            </a:extLst>
          </p:cNvPr>
          <p:cNvSpPr>
            <a:spLocks noGrp="1"/>
          </p:cNvSpPr>
          <p:nvPr>
            <p:ph idx="1"/>
          </p:nvPr>
        </p:nvSpPr>
        <p:spPr>
          <a:xfrm>
            <a:off x="880533" y="1769180"/>
            <a:ext cx="10515600" cy="4351338"/>
          </a:xfrm>
        </p:spPr>
        <p:txBody>
          <a:bodyPr vert="horz" lIns="91440" tIns="45720" rIns="91440" bIns="45720" rtlCol="0" anchor="t">
            <a:normAutofit/>
          </a:bodyPr>
          <a:lstStyle/>
          <a:p>
            <a:r>
              <a:rPr lang="en-US">
                <a:latin typeface="Segoe UI Semilight"/>
                <a:cs typeface="Calibri"/>
              </a:rPr>
              <a:t>Customers</a:t>
            </a:r>
          </a:p>
          <a:p>
            <a:pPr lvl="1"/>
            <a:r>
              <a:rPr lang="en-US">
                <a:latin typeface="Segoe UI Semilight"/>
                <a:cs typeface="Calibri"/>
              </a:rPr>
              <a:t>Better immersive user experience</a:t>
            </a:r>
          </a:p>
          <a:p>
            <a:pPr lvl="1"/>
            <a:r>
              <a:rPr lang="en-US">
                <a:latin typeface="Segoe UI Semilight"/>
                <a:cs typeface="Calibri"/>
              </a:rPr>
              <a:t>Enhanced app capabilities, personalized interface and ability to see trends</a:t>
            </a:r>
          </a:p>
          <a:p>
            <a:r>
              <a:rPr lang="en-US">
                <a:latin typeface="Segoe UI Semilight"/>
                <a:cs typeface="Calibri"/>
              </a:rPr>
              <a:t>Retail Partners</a:t>
            </a:r>
          </a:p>
          <a:p>
            <a:pPr lvl="1"/>
            <a:r>
              <a:rPr lang="en-US">
                <a:latin typeface="Segoe UI Semilight"/>
                <a:cs typeface="Calibri"/>
              </a:rPr>
              <a:t>Better understanding of customer preferences, order volume, and supply-chain optimization</a:t>
            </a:r>
          </a:p>
          <a:p>
            <a:r>
              <a:rPr lang="en-US">
                <a:latin typeface="Segoe UI Semilight"/>
                <a:cs typeface="Calibri"/>
              </a:rPr>
              <a:t>Instacart</a:t>
            </a:r>
          </a:p>
          <a:p>
            <a:pPr lvl="1"/>
            <a:r>
              <a:rPr lang="en-US">
                <a:latin typeface="Segoe UI Semilight"/>
                <a:cs typeface="Calibri"/>
              </a:rPr>
              <a:t>Strengthening long-term strategic advantages</a:t>
            </a:r>
          </a:p>
          <a:p>
            <a:pPr lvl="1"/>
            <a:r>
              <a:rPr lang="en-US">
                <a:latin typeface="Segoe UI Semilight"/>
                <a:cs typeface="Calibri"/>
              </a:rPr>
              <a:t>Driving revenue growth, optimizing processes, and strengthening partnership value</a:t>
            </a:r>
          </a:p>
        </p:txBody>
      </p:sp>
      <p:grpSp>
        <p:nvGrpSpPr>
          <p:cNvPr id="7" name="Group 1">
            <a:extLst>
              <a:ext uri="{FF2B5EF4-FFF2-40B4-BE49-F238E27FC236}">
                <a16:creationId xmlns:a16="http://schemas.microsoft.com/office/drawing/2014/main" id="{79ADC243-4D59-BAE3-D782-ED32505AA6C5}"/>
              </a:ext>
            </a:extLst>
          </p:cNvPr>
          <p:cNvGrpSpPr/>
          <p:nvPr/>
        </p:nvGrpSpPr>
        <p:grpSpPr>
          <a:xfrm>
            <a:off x="-9" y="-30486"/>
            <a:ext cx="848434" cy="6888486"/>
            <a:chOff x="-9" y="-30486"/>
            <a:chExt cx="848434" cy="6888486"/>
          </a:xfrm>
        </p:grpSpPr>
        <p:sp>
          <p:nvSpPr>
            <p:cNvPr id="8" name="AutoShape 11">
              <a:extLst>
                <a:ext uri="{FF2B5EF4-FFF2-40B4-BE49-F238E27FC236}">
                  <a16:creationId xmlns:a16="http://schemas.microsoft.com/office/drawing/2014/main" id="{9617E2FA-C4C2-15B2-D875-6A8AD555C430}"/>
                </a:ext>
              </a:extLst>
            </p:cNvPr>
            <p:cNvSpPr/>
            <p:nvPr/>
          </p:nvSpPr>
          <p:spPr>
            <a:xfrm rot="5400013">
              <a:off x="-3025690" y="2995470"/>
              <a:ext cx="6888211" cy="836849"/>
            </a:xfrm>
            <a:prstGeom prst="rect">
              <a:avLst/>
            </a:prstGeom>
            <a:solidFill>
              <a:srgbClr val="D23425"/>
            </a:solidFill>
            <a:ln cap="flat">
              <a:noFill/>
              <a:prstDash val="solid"/>
            </a:ln>
          </p:spPr>
          <p:txBody>
            <a:bodyPr lIns="0" tIns="0" rIns="0" bIns="0"/>
            <a:lstStyle/>
            <a:p>
              <a:endParaRPr lang="en-IN"/>
            </a:p>
          </p:txBody>
        </p:sp>
        <p:sp>
          <p:nvSpPr>
            <p:cNvPr id="9" name="AutoShape 11">
              <a:extLst>
                <a:ext uri="{FF2B5EF4-FFF2-40B4-BE49-F238E27FC236}">
                  <a16:creationId xmlns:a16="http://schemas.microsoft.com/office/drawing/2014/main" id="{2D95C390-A547-E8CE-D62B-E50547D4A64D}"/>
                </a:ext>
              </a:extLst>
            </p:cNvPr>
            <p:cNvSpPr/>
            <p:nvPr/>
          </p:nvSpPr>
          <p:spPr>
            <a:xfrm rot="5400013">
              <a:off x="-2740499" y="3268802"/>
              <a:ext cx="6888211" cy="289636"/>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3663941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68C8-B6AF-983C-4C2E-6BF5453CEF38}"/>
              </a:ext>
            </a:extLst>
          </p:cNvPr>
          <p:cNvSpPr>
            <a:spLocks noGrp="1"/>
          </p:cNvSpPr>
          <p:nvPr>
            <p:ph type="title"/>
          </p:nvPr>
        </p:nvSpPr>
        <p:spPr>
          <a:xfrm>
            <a:off x="1162756" y="386292"/>
            <a:ext cx="10515600" cy="1325563"/>
          </a:xfrm>
        </p:spPr>
        <p:txBody>
          <a:bodyPr/>
          <a:lstStyle/>
          <a:p>
            <a:r>
              <a:rPr lang="en-US">
                <a:latin typeface="Segoe UI"/>
                <a:cs typeface="Calibri Light"/>
              </a:rPr>
              <a:t>Analytics Approach</a:t>
            </a:r>
            <a:endParaRPr lang="en-US">
              <a:latin typeface="Segoe UI"/>
              <a:cs typeface="Segoe UI"/>
            </a:endParaRPr>
          </a:p>
        </p:txBody>
      </p:sp>
      <p:sp>
        <p:nvSpPr>
          <p:cNvPr id="3" name="Content Placeholder 2">
            <a:extLst>
              <a:ext uri="{FF2B5EF4-FFF2-40B4-BE49-F238E27FC236}">
                <a16:creationId xmlns:a16="http://schemas.microsoft.com/office/drawing/2014/main" id="{40A4143E-4B85-B68E-6799-4F676ED68766}"/>
              </a:ext>
            </a:extLst>
          </p:cNvPr>
          <p:cNvSpPr>
            <a:spLocks noGrp="1"/>
          </p:cNvSpPr>
          <p:nvPr>
            <p:ph idx="1"/>
          </p:nvPr>
        </p:nvSpPr>
        <p:spPr>
          <a:xfrm>
            <a:off x="1162756" y="2051403"/>
            <a:ext cx="10515600" cy="4351338"/>
          </a:xfrm>
        </p:spPr>
        <p:txBody>
          <a:bodyPr vert="horz" lIns="91440" tIns="45720" rIns="91440" bIns="45720" rtlCol="0" anchor="t">
            <a:normAutofit/>
          </a:bodyPr>
          <a:lstStyle/>
          <a:p>
            <a:r>
              <a:rPr lang="en-US">
                <a:latin typeface="Segoe UI Semilight"/>
                <a:cs typeface="Calibri"/>
              </a:rPr>
              <a:t>Descriptive Statistics – Understanding our dataset, general trends about customers</a:t>
            </a:r>
          </a:p>
          <a:p>
            <a:endParaRPr lang="en-US">
              <a:latin typeface="Segoe UI Semilight"/>
              <a:cs typeface="Calibri"/>
            </a:endParaRPr>
          </a:p>
          <a:p>
            <a:r>
              <a:rPr lang="en-US">
                <a:latin typeface="Segoe UI Semilight"/>
                <a:cs typeface="Calibri"/>
              </a:rPr>
              <a:t>Association Mining (</a:t>
            </a:r>
            <a:r>
              <a:rPr lang="en-US" err="1">
                <a:latin typeface="Segoe UI Semilight"/>
                <a:cs typeface="Calibri"/>
              </a:rPr>
              <a:t>Apriori</a:t>
            </a:r>
            <a:r>
              <a:rPr lang="en-US">
                <a:latin typeface="Segoe UI Semilight"/>
                <a:cs typeface="Calibri"/>
              </a:rPr>
              <a:t> Algorithm)</a:t>
            </a:r>
          </a:p>
          <a:p>
            <a:pPr lvl="1"/>
            <a:r>
              <a:rPr lang="en-US">
                <a:latin typeface="Segoe UI Semilight"/>
                <a:cs typeface="Calibri"/>
              </a:rPr>
              <a:t>Applied to products as a predictor of customer preference</a:t>
            </a:r>
          </a:p>
          <a:p>
            <a:pPr marL="457200" lvl="1" indent="0">
              <a:buNone/>
            </a:pPr>
            <a:endParaRPr lang="en-US">
              <a:latin typeface="Segoe UI Semilight"/>
              <a:cs typeface="Calibri"/>
            </a:endParaRPr>
          </a:p>
          <a:p>
            <a:r>
              <a:rPr lang="en-US">
                <a:latin typeface="Segoe UI Semilight"/>
                <a:cs typeface="Calibri"/>
              </a:rPr>
              <a:t>Linear/Logistic Regression</a:t>
            </a:r>
          </a:p>
          <a:p>
            <a:pPr lvl="1"/>
            <a:r>
              <a:rPr lang="en-US">
                <a:latin typeface="Segoe UI Semilight"/>
                <a:cs typeface="Calibri"/>
              </a:rPr>
              <a:t>Applied to product and customer-specific data</a:t>
            </a:r>
          </a:p>
        </p:txBody>
      </p:sp>
      <p:grpSp>
        <p:nvGrpSpPr>
          <p:cNvPr id="7" name="Group 23">
            <a:extLst>
              <a:ext uri="{FF2B5EF4-FFF2-40B4-BE49-F238E27FC236}">
                <a16:creationId xmlns:a16="http://schemas.microsoft.com/office/drawing/2014/main" id="{440BE637-2B8B-4A77-B0C9-AF393D5EA9D3}"/>
              </a:ext>
            </a:extLst>
          </p:cNvPr>
          <p:cNvGrpSpPr/>
          <p:nvPr/>
        </p:nvGrpSpPr>
        <p:grpSpPr>
          <a:xfrm>
            <a:off x="-480" y="6329897"/>
            <a:ext cx="12192480" cy="550789"/>
            <a:chOff x="-484" y="6321420"/>
            <a:chExt cx="12192480" cy="550789"/>
          </a:xfrm>
        </p:grpSpPr>
        <p:sp>
          <p:nvSpPr>
            <p:cNvPr id="8" name="AutoShape 11">
              <a:extLst>
                <a:ext uri="{FF2B5EF4-FFF2-40B4-BE49-F238E27FC236}">
                  <a16:creationId xmlns:a16="http://schemas.microsoft.com/office/drawing/2014/main" id="{39C715E9-5CFE-3D89-A9CC-74DF9223C629}"/>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9" name="AutoShape 11">
              <a:extLst>
                <a:ext uri="{FF2B5EF4-FFF2-40B4-BE49-F238E27FC236}">
                  <a16:creationId xmlns:a16="http://schemas.microsoft.com/office/drawing/2014/main" id="{340BE4CF-067E-C851-DEF2-E17027EB2E52}"/>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180305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68C8-B6AF-983C-4C2E-6BF5453CEF38}"/>
              </a:ext>
            </a:extLst>
          </p:cNvPr>
          <p:cNvSpPr>
            <a:spLocks noGrp="1"/>
          </p:cNvSpPr>
          <p:nvPr>
            <p:ph type="title"/>
          </p:nvPr>
        </p:nvSpPr>
        <p:spPr>
          <a:xfrm>
            <a:off x="1162756" y="160515"/>
            <a:ext cx="10515600" cy="1325563"/>
          </a:xfrm>
        </p:spPr>
        <p:txBody>
          <a:bodyPr/>
          <a:lstStyle/>
          <a:p>
            <a:r>
              <a:rPr lang="en-US">
                <a:latin typeface="Segoe UI"/>
                <a:cs typeface="Calibri Light"/>
              </a:rPr>
              <a:t>Descriptive Statistics</a:t>
            </a:r>
          </a:p>
        </p:txBody>
      </p:sp>
      <p:pic>
        <p:nvPicPr>
          <p:cNvPr id="9" name="Picture 9" descr="Chart, line chart&#10;&#10;Description automatically generated">
            <a:extLst>
              <a:ext uri="{FF2B5EF4-FFF2-40B4-BE49-F238E27FC236}">
                <a16:creationId xmlns:a16="http://schemas.microsoft.com/office/drawing/2014/main" id="{451168C3-8B93-F755-D8CB-17E8751C5D1E}"/>
              </a:ext>
            </a:extLst>
          </p:cNvPr>
          <p:cNvPicPr>
            <a:picLocks noGrp="1" noChangeAspect="1"/>
          </p:cNvPicPr>
          <p:nvPr>
            <p:ph idx="1"/>
          </p:nvPr>
        </p:nvPicPr>
        <p:blipFill rotWithShape="1">
          <a:blip r:embed="rId2"/>
          <a:srcRect l="3389" r="-213" b="5315"/>
          <a:stretch/>
        </p:blipFill>
        <p:spPr>
          <a:xfrm>
            <a:off x="1293561" y="1891089"/>
            <a:ext cx="6586906" cy="4087681"/>
          </a:xfrm>
        </p:spPr>
      </p:pic>
      <p:grpSp>
        <p:nvGrpSpPr>
          <p:cNvPr id="4" name="Group 1">
            <a:extLst>
              <a:ext uri="{FF2B5EF4-FFF2-40B4-BE49-F238E27FC236}">
                <a16:creationId xmlns:a16="http://schemas.microsoft.com/office/drawing/2014/main" id="{D7F21B65-16F0-A2FE-5AED-E46F36722046}"/>
              </a:ext>
            </a:extLst>
          </p:cNvPr>
          <p:cNvGrpSpPr/>
          <p:nvPr/>
        </p:nvGrpSpPr>
        <p:grpSpPr>
          <a:xfrm>
            <a:off x="-9" y="-30486"/>
            <a:ext cx="848434" cy="6888486"/>
            <a:chOff x="-9" y="-30486"/>
            <a:chExt cx="848434" cy="6888486"/>
          </a:xfrm>
        </p:grpSpPr>
        <p:sp>
          <p:nvSpPr>
            <p:cNvPr id="5" name="AutoShape 11">
              <a:extLst>
                <a:ext uri="{FF2B5EF4-FFF2-40B4-BE49-F238E27FC236}">
                  <a16:creationId xmlns:a16="http://schemas.microsoft.com/office/drawing/2014/main" id="{7A6F306B-560D-5170-1EE6-70F53072CB22}"/>
                </a:ext>
              </a:extLst>
            </p:cNvPr>
            <p:cNvSpPr/>
            <p:nvPr/>
          </p:nvSpPr>
          <p:spPr>
            <a:xfrm rot="5400013">
              <a:off x="-3025690" y="2995470"/>
              <a:ext cx="6888211" cy="836849"/>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ACC90A09-C4DA-596B-83BD-8B1215D00C3D}"/>
                </a:ext>
              </a:extLst>
            </p:cNvPr>
            <p:cNvSpPr/>
            <p:nvPr/>
          </p:nvSpPr>
          <p:spPr>
            <a:xfrm rot="5400013">
              <a:off x="-2740499" y="3268802"/>
              <a:ext cx="6888211" cy="289636"/>
            </a:xfrm>
            <a:prstGeom prst="rect">
              <a:avLst/>
            </a:prstGeom>
            <a:solidFill>
              <a:srgbClr val="13294B"/>
            </a:solidFill>
            <a:ln cap="flat">
              <a:noFill/>
              <a:prstDash val="solid"/>
            </a:ln>
          </p:spPr>
          <p:txBody>
            <a:bodyPr lIns="0" tIns="0" rIns="0" bIns="0"/>
            <a:lstStyle/>
            <a:p>
              <a:endParaRPr lang="en-IN"/>
            </a:p>
          </p:txBody>
        </p:sp>
      </p:grpSp>
      <p:sp>
        <p:nvSpPr>
          <p:cNvPr id="3" name="TextBox 2">
            <a:extLst>
              <a:ext uri="{FF2B5EF4-FFF2-40B4-BE49-F238E27FC236}">
                <a16:creationId xmlns:a16="http://schemas.microsoft.com/office/drawing/2014/main" id="{46229B47-6A08-C568-8E89-36990DE249A2}"/>
              </a:ext>
            </a:extLst>
          </p:cNvPr>
          <p:cNvSpPr txBox="1"/>
          <p:nvPr/>
        </p:nvSpPr>
        <p:spPr>
          <a:xfrm rot="16200000">
            <a:off x="558649" y="3465448"/>
            <a:ext cx="1075936" cy="261610"/>
          </a:xfrm>
          <a:prstGeom prst="rect">
            <a:avLst/>
          </a:prstGeom>
          <a:noFill/>
        </p:spPr>
        <p:txBody>
          <a:bodyPr wrap="none" rtlCol="0">
            <a:spAutoFit/>
          </a:bodyPr>
          <a:lstStyle/>
          <a:p>
            <a:r>
              <a:rPr lang="en-US" sz="1100">
                <a:latin typeface="Segoe UI Light" panose="020B0502040204020203" pitchFamily="34" charset="0"/>
                <a:cs typeface="Segoe UI Light" panose="020B0502040204020203" pitchFamily="34" charset="0"/>
              </a:rPr>
              <a:t>% of purchases</a:t>
            </a:r>
          </a:p>
        </p:txBody>
      </p:sp>
      <p:sp>
        <p:nvSpPr>
          <p:cNvPr id="7" name="TextBox 6">
            <a:extLst>
              <a:ext uri="{FF2B5EF4-FFF2-40B4-BE49-F238E27FC236}">
                <a16:creationId xmlns:a16="http://schemas.microsoft.com/office/drawing/2014/main" id="{07EC8507-6496-1A54-7250-A401FB001865}"/>
              </a:ext>
            </a:extLst>
          </p:cNvPr>
          <p:cNvSpPr txBox="1"/>
          <p:nvPr/>
        </p:nvSpPr>
        <p:spPr>
          <a:xfrm>
            <a:off x="4076938" y="5978770"/>
            <a:ext cx="510076" cy="261610"/>
          </a:xfrm>
          <a:prstGeom prst="rect">
            <a:avLst/>
          </a:prstGeom>
          <a:noFill/>
        </p:spPr>
        <p:txBody>
          <a:bodyPr wrap="none" rtlCol="0">
            <a:spAutoFit/>
          </a:bodyPr>
          <a:lstStyle/>
          <a:p>
            <a:r>
              <a:rPr lang="en-US" sz="1100">
                <a:latin typeface="Segoe UI Light" panose="020B0502040204020203" pitchFamily="34" charset="0"/>
                <a:cs typeface="Segoe UI Light" panose="020B0502040204020203" pitchFamily="34" charset="0"/>
              </a:rPr>
              <a:t>Aisles</a:t>
            </a:r>
          </a:p>
        </p:txBody>
      </p:sp>
      <p:sp>
        <p:nvSpPr>
          <p:cNvPr id="8" name="Oval 7">
            <a:extLst>
              <a:ext uri="{FF2B5EF4-FFF2-40B4-BE49-F238E27FC236}">
                <a16:creationId xmlns:a16="http://schemas.microsoft.com/office/drawing/2014/main" id="{18BC8702-2A0B-D6BB-9DDF-BCF8CDAE815C}"/>
              </a:ext>
            </a:extLst>
          </p:cNvPr>
          <p:cNvSpPr/>
          <p:nvPr/>
        </p:nvSpPr>
        <p:spPr>
          <a:xfrm>
            <a:off x="2192215" y="3467409"/>
            <a:ext cx="134012" cy="1784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A16BD66-1FA7-1912-792C-121C1C2C0CBA}"/>
              </a:ext>
            </a:extLst>
          </p:cNvPr>
          <p:cNvSpPr txBox="1"/>
          <p:nvPr/>
        </p:nvSpPr>
        <p:spPr>
          <a:xfrm>
            <a:off x="2254137" y="3596253"/>
            <a:ext cx="417102" cy="261610"/>
          </a:xfrm>
          <a:prstGeom prst="rect">
            <a:avLst/>
          </a:prstGeom>
          <a:noFill/>
        </p:spPr>
        <p:txBody>
          <a:bodyPr wrap="none" rtlCol="0">
            <a:spAutoFit/>
          </a:bodyPr>
          <a:lstStyle/>
          <a:p>
            <a:r>
              <a:rPr lang="en-US" sz="1050">
                <a:latin typeface="Segoe UI Light" panose="020B0502040204020203" pitchFamily="34" charset="0"/>
                <a:cs typeface="Segoe UI Light" panose="020B0502040204020203" pitchFamily="34" charset="0"/>
              </a:rPr>
              <a:t>31%</a:t>
            </a:r>
          </a:p>
        </p:txBody>
      </p:sp>
      <p:sp>
        <p:nvSpPr>
          <p:cNvPr id="11" name="Oval 10">
            <a:extLst>
              <a:ext uri="{FF2B5EF4-FFF2-40B4-BE49-F238E27FC236}">
                <a16:creationId xmlns:a16="http://schemas.microsoft.com/office/drawing/2014/main" id="{A7D60A1D-9B86-6A98-9002-539AE78DD84C}"/>
              </a:ext>
            </a:extLst>
          </p:cNvPr>
          <p:cNvSpPr/>
          <p:nvPr/>
        </p:nvSpPr>
        <p:spPr>
          <a:xfrm>
            <a:off x="6748803" y="2145322"/>
            <a:ext cx="167812" cy="1641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0635153-6D12-E763-43BD-908058D41BD5}"/>
              </a:ext>
            </a:extLst>
          </p:cNvPr>
          <p:cNvSpPr txBox="1"/>
          <p:nvPr/>
        </p:nvSpPr>
        <p:spPr>
          <a:xfrm>
            <a:off x="6798018" y="2263413"/>
            <a:ext cx="428322" cy="253916"/>
          </a:xfrm>
          <a:prstGeom prst="rect">
            <a:avLst/>
          </a:prstGeom>
          <a:noFill/>
        </p:spPr>
        <p:txBody>
          <a:bodyPr wrap="none" rtlCol="0">
            <a:spAutoFit/>
          </a:bodyPr>
          <a:lstStyle/>
          <a:p>
            <a:r>
              <a:rPr lang="en-US" sz="1050">
                <a:latin typeface="Segoe UI Light" panose="020B0502040204020203" pitchFamily="34" charset="0"/>
                <a:cs typeface="Segoe UI Light" panose="020B0502040204020203" pitchFamily="34" charset="0"/>
              </a:rPr>
              <a:t>80%</a:t>
            </a:r>
          </a:p>
        </p:txBody>
      </p:sp>
      <p:sp>
        <p:nvSpPr>
          <p:cNvPr id="13" name="TextBox 12">
            <a:extLst>
              <a:ext uri="{FF2B5EF4-FFF2-40B4-BE49-F238E27FC236}">
                <a16:creationId xmlns:a16="http://schemas.microsoft.com/office/drawing/2014/main" id="{23C48874-F0D8-DCB9-547C-58A8EDFC7151}"/>
              </a:ext>
            </a:extLst>
          </p:cNvPr>
          <p:cNvSpPr txBox="1"/>
          <p:nvPr/>
        </p:nvSpPr>
        <p:spPr>
          <a:xfrm>
            <a:off x="8062546" y="1904123"/>
            <a:ext cx="3874477" cy="3739806"/>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1600">
                <a:latin typeface="Segoe UI Semilight"/>
                <a:cs typeface="Segoe UI"/>
              </a:rPr>
              <a:t>31% of all the products purchased via Instacart are from 7 aisles – fresh fruits, fresh vegetables, packaged veggies/fruits, yogurt, milk, cheese and sparkling water</a:t>
            </a:r>
          </a:p>
          <a:p>
            <a:pPr>
              <a:lnSpc>
                <a:spcPct val="150000"/>
              </a:lnSpc>
            </a:pPr>
            <a:endParaRPr lang="en-US" sz="1600">
              <a:latin typeface="Segoe UI Semilight"/>
              <a:cs typeface="Segoe UI" panose="020B0502040204020203" pitchFamily="34" charset="0"/>
            </a:endParaRPr>
          </a:p>
          <a:p>
            <a:pPr marL="285750" indent="-285750">
              <a:lnSpc>
                <a:spcPct val="150000"/>
              </a:lnSpc>
              <a:buFont typeface="Arial" panose="020B0604020202020204" pitchFamily="34" charset="0"/>
              <a:buChar char="•"/>
            </a:pPr>
            <a:r>
              <a:rPr lang="en-US" sz="1600">
                <a:latin typeface="Segoe UI Semilight"/>
                <a:cs typeface="Segoe UI"/>
              </a:rPr>
              <a:t>80% of all the products purchased come from 47 aisles i.e., 35% of total aisles</a:t>
            </a:r>
          </a:p>
          <a:p>
            <a:pPr>
              <a:lnSpc>
                <a:spcPct val="150000"/>
              </a:lnSpc>
            </a:pPr>
            <a:endParaRPr lang="en-US" sz="1600">
              <a:latin typeface="Segoe UI Semilight"/>
              <a:cs typeface="Segoe UI" panose="020B0502040204020203" pitchFamily="34" charset="0"/>
            </a:endParaRPr>
          </a:p>
        </p:txBody>
      </p:sp>
    </p:spTree>
    <p:extLst>
      <p:ext uri="{BB962C8B-B14F-4D97-AF65-F5344CB8AC3E}">
        <p14:creationId xmlns:p14="http://schemas.microsoft.com/office/powerpoint/2010/main" val="2035562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0B08F39-D4ED-77E0-6840-20FA2FB934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09" t="1153" r="1738" b="4943"/>
          <a:stretch/>
        </p:blipFill>
        <p:spPr bwMode="auto">
          <a:xfrm>
            <a:off x="443025" y="1175758"/>
            <a:ext cx="5486402" cy="34533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B6F179-36F6-9838-576D-BBDB41B963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90" t="5721" r="6239" b="13981"/>
          <a:stretch/>
        </p:blipFill>
        <p:spPr bwMode="auto">
          <a:xfrm>
            <a:off x="6705600" y="1175758"/>
            <a:ext cx="5463581" cy="32535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CF45F8F-F5E2-5C3A-BA2C-9B8BFA2B54AD}"/>
              </a:ext>
            </a:extLst>
          </p:cNvPr>
          <p:cNvSpPr txBox="1"/>
          <p:nvPr/>
        </p:nvSpPr>
        <p:spPr>
          <a:xfrm>
            <a:off x="6705600" y="4901660"/>
            <a:ext cx="5306847" cy="923330"/>
          </a:xfrm>
          <a:prstGeom prst="rect">
            <a:avLst/>
          </a:prstGeom>
          <a:noFill/>
        </p:spPr>
        <p:txBody>
          <a:bodyPr wrap="square" rtlCol="0">
            <a:spAutoFit/>
          </a:bodyPr>
          <a:lstStyle/>
          <a:p>
            <a:pPr marL="285750" indent="-285750">
              <a:buFont typeface="Arial" panose="020B0604020202020204" pitchFamily="34" charset="0"/>
              <a:buChar char="•"/>
            </a:pPr>
            <a:r>
              <a:rPr lang="en-IN">
                <a:effectLst/>
                <a:latin typeface="Segoe UI Light" panose="020B0502040204020203" pitchFamily="34" charset="0"/>
                <a:cs typeface="Segoe UI Light" panose="020B0502040204020203" pitchFamily="34" charset="0"/>
              </a:rPr>
              <a:t>Sunday and Monday account for 34% of weekly orders. By Tuesday's end, Instacart's order volume approaches 50%. </a:t>
            </a:r>
            <a:endParaRPr lang="en-US"/>
          </a:p>
        </p:txBody>
      </p:sp>
      <p:sp>
        <p:nvSpPr>
          <p:cNvPr id="22" name="TextBox 21">
            <a:extLst>
              <a:ext uri="{FF2B5EF4-FFF2-40B4-BE49-F238E27FC236}">
                <a16:creationId xmlns:a16="http://schemas.microsoft.com/office/drawing/2014/main" id="{DC54AF4F-B6F6-6320-80F2-1F77B65392BD}"/>
              </a:ext>
            </a:extLst>
          </p:cNvPr>
          <p:cNvSpPr txBox="1"/>
          <p:nvPr/>
        </p:nvSpPr>
        <p:spPr>
          <a:xfrm>
            <a:off x="788671" y="4934190"/>
            <a:ext cx="5306847" cy="646331"/>
          </a:xfrm>
          <a:prstGeom prst="rect">
            <a:avLst/>
          </a:prstGeom>
          <a:noFill/>
        </p:spPr>
        <p:txBody>
          <a:bodyPr wrap="square" rtlCol="0">
            <a:spAutoFit/>
          </a:bodyPr>
          <a:lstStyle/>
          <a:p>
            <a:pPr marL="285750" indent="-285750">
              <a:buFont typeface="Arial" panose="020B0604020202020204" pitchFamily="34" charset="0"/>
              <a:buChar char="•"/>
            </a:pPr>
            <a:r>
              <a:rPr lang="en-IN">
                <a:effectLst/>
                <a:latin typeface="Segoe UI Light" panose="020B0502040204020203" pitchFamily="34" charset="0"/>
                <a:cs typeface="Segoe UI Light" panose="020B0502040204020203" pitchFamily="34" charset="0"/>
              </a:rPr>
              <a:t>34% of all Instacart orders are placed by 11 a.m., whereas 82% of all orders are made by 5 p.m. </a:t>
            </a:r>
            <a:endParaRPr lang="en-US"/>
          </a:p>
        </p:txBody>
      </p:sp>
      <p:grpSp>
        <p:nvGrpSpPr>
          <p:cNvPr id="23" name="Group 23">
            <a:extLst>
              <a:ext uri="{FF2B5EF4-FFF2-40B4-BE49-F238E27FC236}">
                <a16:creationId xmlns:a16="http://schemas.microsoft.com/office/drawing/2014/main" id="{36735812-5C12-DDC7-1E81-F3E330CA1828}"/>
              </a:ext>
            </a:extLst>
          </p:cNvPr>
          <p:cNvGrpSpPr/>
          <p:nvPr/>
        </p:nvGrpSpPr>
        <p:grpSpPr>
          <a:xfrm>
            <a:off x="-480" y="6329897"/>
            <a:ext cx="12192480" cy="550789"/>
            <a:chOff x="-484" y="6321420"/>
            <a:chExt cx="12192480" cy="550789"/>
          </a:xfrm>
        </p:grpSpPr>
        <p:sp>
          <p:nvSpPr>
            <p:cNvPr id="24" name="AutoShape 11">
              <a:extLst>
                <a:ext uri="{FF2B5EF4-FFF2-40B4-BE49-F238E27FC236}">
                  <a16:creationId xmlns:a16="http://schemas.microsoft.com/office/drawing/2014/main" id="{D0C3A85F-225D-2E81-8942-68E4437AFE1C}"/>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25" name="AutoShape 11">
              <a:extLst>
                <a:ext uri="{FF2B5EF4-FFF2-40B4-BE49-F238E27FC236}">
                  <a16:creationId xmlns:a16="http://schemas.microsoft.com/office/drawing/2014/main" id="{BDE0E35B-504F-3766-6C54-E2C5EB4278B2}"/>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sp>
        <p:nvSpPr>
          <p:cNvPr id="26" name="Oval 25">
            <a:extLst>
              <a:ext uri="{FF2B5EF4-FFF2-40B4-BE49-F238E27FC236}">
                <a16:creationId xmlns:a16="http://schemas.microsoft.com/office/drawing/2014/main" id="{1381170A-E9A5-8721-481C-62E17F101A4C}"/>
              </a:ext>
            </a:extLst>
          </p:cNvPr>
          <p:cNvSpPr/>
          <p:nvPr/>
        </p:nvSpPr>
        <p:spPr>
          <a:xfrm>
            <a:off x="3001108" y="1266092"/>
            <a:ext cx="185118" cy="1758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6C31BDF-1258-05C5-D531-C1A3239DB768}"/>
              </a:ext>
            </a:extLst>
          </p:cNvPr>
          <p:cNvSpPr/>
          <p:nvPr/>
        </p:nvSpPr>
        <p:spPr>
          <a:xfrm>
            <a:off x="4607170" y="2368062"/>
            <a:ext cx="185118" cy="1758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9C554C8-0B0F-C662-C03D-B090F569ED8C}"/>
              </a:ext>
            </a:extLst>
          </p:cNvPr>
          <p:cNvSpPr txBox="1"/>
          <p:nvPr/>
        </p:nvSpPr>
        <p:spPr>
          <a:xfrm>
            <a:off x="3001108" y="1441938"/>
            <a:ext cx="442750" cy="261610"/>
          </a:xfrm>
          <a:prstGeom prst="rect">
            <a:avLst/>
          </a:prstGeom>
          <a:noFill/>
        </p:spPr>
        <p:txBody>
          <a:bodyPr wrap="none" rtlCol="0">
            <a:spAutoFit/>
          </a:bodyPr>
          <a:lstStyle/>
          <a:p>
            <a:r>
              <a:rPr lang="en-US" sz="1100">
                <a:latin typeface="Segoe UI Light" panose="020B0502040204020203" pitchFamily="34" charset="0"/>
                <a:cs typeface="Segoe UI Light" panose="020B0502040204020203" pitchFamily="34" charset="0"/>
              </a:rPr>
              <a:t>34%</a:t>
            </a:r>
          </a:p>
        </p:txBody>
      </p:sp>
      <p:sp>
        <p:nvSpPr>
          <p:cNvPr id="29" name="TextBox 28">
            <a:extLst>
              <a:ext uri="{FF2B5EF4-FFF2-40B4-BE49-F238E27FC236}">
                <a16:creationId xmlns:a16="http://schemas.microsoft.com/office/drawing/2014/main" id="{806EE058-707F-9B72-B73C-59A10E926DDF}"/>
              </a:ext>
            </a:extLst>
          </p:cNvPr>
          <p:cNvSpPr txBox="1"/>
          <p:nvPr/>
        </p:nvSpPr>
        <p:spPr>
          <a:xfrm>
            <a:off x="4764351" y="2325180"/>
            <a:ext cx="439544" cy="261610"/>
          </a:xfrm>
          <a:prstGeom prst="rect">
            <a:avLst/>
          </a:prstGeom>
          <a:noFill/>
        </p:spPr>
        <p:txBody>
          <a:bodyPr wrap="none" rtlCol="0">
            <a:spAutoFit/>
          </a:bodyPr>
          <a:lstStyle/>
          <a:p>
            <a:r>
              <a:rPr lang="en-US" sz="1100">
                <a:latin typeface="Segoe UI Light" panose="020B0502040204020203" pitchFamily="34" charset="0"/>
                <a:cs typeface="Segoe UI Light" panose="020B0502040204020203" pitchFamily="34" charset="0"/>
              </a:rPr>
              <a:t>82%</a:t>
            </a:r>
          </a:p>
        </p:txBody>
      </p:sp>
      <p:sp>
        <p:nvSpPr>
          <p:cNvPr id="30" name="TextBox 29">
            <a:extLst>
              <a:ext uri="{FF2B5EF4-FFF2-40B4-BE49-F238E27FC236}">
                <a16:creationId xmlns:a16="http://schemas.microsoft.com/office/drawing/2014/main" id="{376FE807-9715-281C-C37E-6728604B4EE5}"/>
              </a:ext>
            </a:extLst>
          </p:cNvPr>
          <p:cNvSpPr txBox="1"/>
          <p:nvPr/>
        </p:nvSpPr>
        <p:spPr>
          <a:xfrm>
            <a:off x="2629823" y="4588673"/>
            <a:ext cx="1112805" cy="261610"/>
          </a:xfrm>
          <a:prstGeom prst="rect">
            <a:avLst/>
          </a:prstGeom>
          <a:noFill/>
        </p:spPr>
        <p:txBody>
          <a:bodyPr wrap="none" rtlCol="0">
            <a:spAutoFit/>
          </a:bodyPr>
          <a:lstStyle/>
          <a:p>
            <a:r>
              <a:rPr lang="en-US" sz="1100">
                <a:latin typeface="Segoe UI Light" panose="020B0502040204020203" pitchFamily="34" charset="0"/>
                <a:cs typeface="Segoe UI Light" panose="020B0502040204020203" pitchFamily="34" charset="0"/>
              </a:rPr>
              <a:t>Hour of the day</a:t>
            </a:r>
          </a:p>
        </p:txBody>
      </p:sp>
      <p:sp>
        <p:nvSpPr>
          <p:cNvPr id="31" name="TextBox 30">
            <a:extLst>
              <a:ext uri="{FF2B5EF4-FFF2-40B4-BE49-F238E27FC236}">
                <a16:creationId xmlns:a16="http://schemas.microsoft.com/office/drawing/2014/main" id="{7515C674-BB76-E6A7-BC17-0DC6E4AB48B1}"/>
              </a:ext>
            </a:extLst>
          </p:cNvPr>
          <p:cNvSpPr txBox="1"/>
          <p:nvPr/>
        </p:nvSpPr>
        <p:spPr>
          <a:xfrm rot="16200000">
            <a:off x="-244180" y="2881582"/>
            <a:ext cx="1112805" cy="261610"/>
          </a:xfrm>
          <a:prstGeom prst="rect">
            <a:avLst/>
          </a:prstGeom>
          <a:noFill/>
        </p:spPr>
        <p:txBody>
          <a:bodyPr wrap="none" rtlCol="0">
            <a:spAutoFit/>
          </a:bodyPr>
          <a:lstStyle/>
          <a:p>
            <a:r>
              <a:rPr lang="en-US" sz="1100">
                <a:latin typeface="Segoe UI Light" panose="020B0502040204020203" pitchFamily="34" charset="0"/>
                <a:cs typeface="Segoe UI Light" panose="020B0502040204020203" pitchFamily="34" charset="0"/>
              </a:rPr>
              <a:t>Count of orders</a:t>
            </a:r>
          </a:p>
        </p:txBody>
      </p:sp>
      <p:sp>
        <p:nvSpPr>
          <p:cNvPr id="32" name="TextBox 31">
            <a:extLst>
              <a:ext uri="{FF2B5EF4-FFF2-40B4-BE49-F238E27FC236}">
                <a16:creationId xmlns:a16="http://schemas.microsoft.com/office/drawing/2014/main" id="{17D221AB-2AC1-57BA-A61B-97DEE5BD3697}"/>
              </a:ext>
            </a:extLst>
          </p:cNvPr>
          <p:cNvSpPr txBox="1"/>
          <p:nvPr/>
        </p:nvSpPr>
        <p:spPr>
          <a:xfrm>
            <a:off x="8449374" y="4429283"/>
            <a:ext cx="1112805" cy="261610"/>
          </a:xfrm>
          <a:prstGeom prst="rect">
            <a:avLst/>
          </a:prstGeom>
          <a:noFill/>
        </p:spPr>
        <p:txBody>
          <a:bodyPr wrap="none" rtlCol="0">
            <a:spAutoFit/>
          </a:bodyPr>
          <a:lstStyle/>
          <a:p>
            <a:r>
              <a:rPr lang="en-US" sz="1100">
                <a:latin typeface="Segoe UI Light" panose="020B0502040204020203" pitchFamily="34" charset="0"/>
                <a:cs typeface="Segoe UI Light" panose="020B0502040204020203" pitchFamily="34" charset="0"/>
              </a:rPr>
              <a:t>Hour of the day</a:t>
            </a:r>
          </a:p>
        </p:txBody>
      </p:sp>
      <p:sp>
        <p:nvSpPr>
          <p:cNvPr id="34" name="TextBox 33">
            <a:extLst>
              <a:ext uri="{FF2B5EF4-FFF2-40B4-BE49-F238E27FC236}">
                <a16:creationId xmlns:a16="http://schemas.microsoft.com/office/drawing/2014/main" id="{6B762834-2C83-78A3-2C11-7625F33A85A1}"/>
              </a:ext>
            </a:extLst>
          </p:cNvPr>
          <p:cNvSpPr txBox="1"/>
          <p:nvPr/>
        </p:nvSpPr>
        <p:spPr>
          <a:xfrm rot="16200000">
            <a:off x="6008775" y="2788437"/>
            <a:ext cx="1132041" cy="261610"/>
          </a:xfrm>
          <a:prstGeom prst="rect">
            <a:avLst/>
          </a:prstGeom>
          <a:noFill/>
        </p:spPr>
        <p:txBody>
          <a:bodyPr wrap="none" rtlCol="0">
            <a:spAutoFit/>
          </a:bodyPr>
          <a:lstStyle/>
          <a:p>
            <a:r>
              <a:rPr lang="en-US" sz="1100">
                <a:latin typeface="Segoe UI Light" panose="020B0502040204020203" pitchFamily="34" charset="0"/>
                <a:cs typeface="Segoe UI Light" panose="020B0502040204020203" pitchFamily="34" charset="0"/>
              </a:rPr>
              <a:t>Day of the week</a:t>
            </a:r>
          </a:p>
        </p:txBody>
      </p:sp>
    </p:spTree>
    <p:extLst>
      <p:ext uri="{BB962C8B-B14F-4D97-AF65-F5344CB8AC3E}">
        <p14:creationId xmlns:p14="http://schemas.microsoft.com/office/powerpoint/2010/main" val="3549324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A929500-1488-36AB-B1AF-62ACCDB1BB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6" r="39" b="5852"/>
          <a:stretch/>
        </p:blipFill>
        <p:spPr bwMode="auto">
          <a:xfrm>
            <a:off x="1066938" y="1309327"/>
            <a:ext cx="6811109" cy="420858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1">
            <a:extLst>
              <a:ext uri="{FF2B5EF4-FFF2-40B4-BE49-F238E27FC236}">
                <a16:creationId xmlns:a16="http://schemas.microsoft.com/office/drawing/2014/main" id="{D7F21B65-16F0-A2FE-5AED-E46F36722046}"/>
              </a:ext>
            </a:extLst>
          </p:cNvPr>
          <p:cNvGrpSpPr/>
          <p:nvPr/>
        </p:nvGrpSpPr>
        <p:grpSpPr>
          <a:xfrm>
            <a:off x="-9" y="-30486"/>
            <a:ext cx="848434" cy="6888486"/>
            <a:chOff x="-9" y="-30486"/>
            <a:chExt cx="848434" cy="6888486"/>
          </a:xfrm>
        </p:grpSpPr>
        <p:sp>
          <p:nvSpPr>
            <p:cNvPr id="5" name="AutoShape 11">
              <a:extLst>
                <a:ext uri="{FF2B5EF4-FFF2-40B4-BE49-F238E27FC236}">
                  <a16:creationId xmlns:a16="http://schemas.microsoft.com/office/drawing/2014/main" id="{7A6F306B-560D-5170-1EE6-70F53072CB22}"/>
                </a:ext>
              </a:extLst>
            </p:cNvPr>
            <p:cNvSpPr/>
            <p:nvPr/>
          </p:nvSpPr>
          <p:spPr>
            <a:xfrm rot="5400013">
              <a:off x="-3025690" y="2995470"/>
              <a:ext cx="6888211" cy="836849"/>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ACC90A09-C4DA-596B-83BD-8B1215D00C3D}"/>
                </a:ext>
              </a:extLst>
            </p:cNvPr>
            <p:cNvSpPr/>
            <p:nvPr/>
          </p:nvSpPr>
          <p:spPr>
            <a:xfrm rot="5400013">
              <a:off x="-2740499" y="3268802"/>
              <a:ext cx="6888211" cy="289636"/>
            </a:xfrm>
            <a:prstGeom prst="rect">
              <a:avLst/>
            </a:prstGeom>
            <a:solidFill>
              <a:srgbClr val="13294B"/>
            </a:solidFill>
            <a:ln cap="flat">
              <a:noFill/>
              <a:prstDash val="solid"/>
            </a:ln>
          </p:spPr>
          <p:txBody>
            <a:bodyPr lIns="0" tIns="0" rIns="0" bIns="0"/>
            <a:lstStyle/>
            <a:p>
              <a:endParaRPr lang="en-IN"/>
            </a:p>
          </p:txBody>
        </p:sp>
      </p:grpSp>
      <p:sp>
        <p:nvSpPr>
          <p:cNvPr id="3" name="TextBox 2">
            <a:extLst>
              <a:ext uri="{FF2B5EF4-FFF2-40B4-BE49-F238E27FC236}">
                <a16:creationId xmlns:a16="http://schemas.microsoft.com/office/drawing/2014/main" id="{46229B47-6A08-C568-8E89-36990DE249A2}"/>
              </a:ext>
            </a:extLst>
          </p:cNvPr>
          <p:cNvSpPr txBox="1"/>
          <p:nvPr/>
        </p:nvSpPr>
        <p:spPr>
          <a:xfrm rot="16200000">
            <a:off x="327361" y="2778970"/>
            <a:ext cx="1202573" cy="261610"/>
          </a:xfrm>
          <a:prstGeom prst="rect">
            <a:avLst/>
          </a:prstGeom>
          <a:noFill/>
        </p:spPr>
        <p:txBody>
          <a:bodyPr wrap="none" rtlCol="0">
            <a:spAutoFit/>
          </a:bodyPr>
          <a:lstStyle/>
          <a:p>
            <a:r>
              <a:rPr lang="en-US" sz="1100">
                <a:latin typeface="Segoe UI Light" panose="020B0502040204020203" pitchFamily="34" charset="0"/>
                <a:cs typeface="Segoe UI Light" panose="020B0502040204020203" pitchFamily="34" charset="0"/>
              </a:rPr>
              <a:t>Average reorders</a:t>
            </a:r>
          </a:p>
        </p:txBody>
      </p:sp>
      <p:sp>
        <p:nvSpPr>
          <p:cNvPr id="7" name="TextBox 6">
            <a:extLst>
              <a:ext uri="{FF2B5EF4-FFF2-40B4-BE49-F238E27FC236}">
                <a16:creationId xmlns:a16="http://schemas.microsoft.com/office/drawing/2014/main" id="{07EC8507-6496-1A54-7250-A401FB001865}"/>
              </a:ext>
            </a:extLst>
          </p:cNvPr>
          <p:cNvSpPr txBox="1"/>
          <p:nvPr/>
        </p:nvSpPr>
        <p:spPr>
          <a:xfrm>
            <a:off x="4419492" y="5417868"/>
            <a:ext cx="510076" cy="261610"/>
          </a:xfrm>
          <a:prstGeom prst="rect">
            <a:avLst/>
          </a:prstGeom>
          <a:noFill/>
        </p:spPr>
        <p:txBody>
          <a:bodyPr wrap="none" rtlCol="0">
            <a:spAutoFit/>
          </a:bodyPr>
          <a:lstStyle/>
          <a:p>
            <a:r>
              <a:rPr lang="en-US" sz="1100">
                <a:latin typeface="Segoe UI Light" panose="020B0502040204020203" pitchFamily="34" charset="0"/>
                <a:cs typeface="Segoe UI Light" panose="020B0502040204020203" pitchFamily="34" charset="0"/>
              </a:rPr>
              <a:t>Aisles</a:t>
            </a:r>
          </a:p>
        </p:txBody>
      </p:sp>
      <p:sp>
        <p:nvSpPr>
          <p:cNvPr id="13" name="TextBox 12">
            <a:extLst>
              <a:ext uri="{FF2B5EF4-FFF2-40B4-BE49-F238E27FC236}">
                <a16:creationId xmlns:a16="http://schemas.microsoft.com/office/drawing/2014/main" id="{23C48874-F0D8-DCB9-547C-58A8EDFC7151}"/>
              </a:ext>
            </a:extLst>
          </p:cNvPr>
          <p:cNvSpPr txBox="1"/>
          <p:nvPr/>
        </p:nvSpPr>
        <p:spPr>
          <a:xfrm>
            <a:off x="8119715" y="1492201"/>
            <a:ext cx="3874477" cy="337047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1600">
                <a:latin typeface="Segoe UI Semilight"/>
                <a:cs typeface="Segoe UI"/>
              </a:rPr>
              <a:t>There are four aisles that have a greater than 70% rate of reordering- milk, fresh fruit, sparkling water and eggs. </a:t>
            </a:r>
            <a:endParaRPr lang="en-US" sz="1600">
              <a:latin typeface="Segoe UI Semilight"/>
              <a:cs typeface="Segoe UI" panose="020B0502040204020203" pitchFamily="34" charset="0"/>
            </a:endParaRPr>
          </a:p>
          <a:p>
            <a:pPr marL="285750" indent="-285750">
              <a:lnSpc>
                <a:spcPct val="150000"/>
              </a:lnSpc>
              <a:buFont typeface="Arial" panose="020B0604020202020204" pitchFamily="34" charset="0"/>
              <a:buChar char="•"/>
            </a:pPr>
            <a:endParaRPr lang="en-US" sz="1600">
              <a:latin typeface="Segoe UI Semilight"/>
              <a:cs typeface="Segoe UI" panose="020B0502040204020203" pitchFamily="34" charset="0"/>
            </a:endParaRPr>
          </a:p>
          <a:p>
            <a:pPr marL="285750" indent="-285750">
              <a:lnSpc>
                <a:spcPct val="150000"/>
              </a:lnSpc>
              <a:buFont typeface="Arial" panose="020B0604020202020204" pitchFamily="34" charset="0"/>
              <a:buChar char="•"/>
            </a:pPr>
            <a:r>
              <a:rPr lang="en-US" sz="1600">
                <a:latin typeface="Segoe UI Semilight"/>
                <a:cs typeface="Segoe UI"/>
              </a:rPr>
              <a:t>With a volume of 3.4%, milk is reordered 78% of the time, whereas fresh fruits with a volume of 7.6% are reordered 70% of the time. </a:t>
            </a:r>
            <a:endParaRPr lang="en-US" sz="1600">
              <a:latin typeface="Segoe UI Semilight"/>
              <a:cs typeface="Segoe UI" panose="020B0502040204020203" pitchFamily="34" charset="0"/>
            </a:endParaRPr>
          </a:p>
        </p:txBody>
      </p:sp>
    </p:spTree>
    <p:extLst>
      <p:ext uri="{BB962C8B-B14F-4D97-AF65-F5344CB8AC3E}">
        <p14:creationId xmlns:p14="http://schemas.microsoft.com/office/powerpoint/2010/main" val="6261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3C48874-F0D8-DCB9-547C-58A8EDFC7151}"/>
              </a:ext>
            </a:extLst>
          </p:cNvPr>
          <p:cNvSpPr txBox="1"/>
          <p:nvPr/>
        </p:nvSpPr>
        <p:spPr>
          <a:xfrm>
            <a:off x="8119715" y="1492201"/>
            <a:ext cx="3874477" cy="337047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1600">
                <a:latin typeface="Segoe UI Semilight"/>
                <a:cs typeface="Segoe UI"/>
              </a:rPr>
              <a:t>Maximum number of the times, products from the fresh fruits, fresh vegetables, packaged veg/fruits and Yogurt aisles are placed in the shopping cart first</a:t>
            </a:r>
          </a:p>
          <a:p>
            <a:pPr>
              <a:lnSpc>
                <a:spcPct val="150000"/>
              </a:lnSpc>
            </a:pPr>
            <a:endParaRPr lang="en-US" sz="1600">
              <a:latin typeface="Segoe UI Semilight"/>
              <a:cs typeface="Segoe UI" panose="020B0502040204020203" pitchFamily="34" charset="0"/>
            </a:endParaRPr>
          </a:p>
          <a:p>
            <a:pPr marL="285750" indent="-285750">
              <a:lnSpc>
                <a:spcPct val="150000"/>
              </a:lnSpc>
              <a:buFont typeface="Arial" panose="020B0604020202020204" pitchFamily="34" charset="0"/>
              <a:buChar char="•"/>
            </a:pPr>
            <a:r>
              <a:rPr lang="en-US" sz="1600">
                <a:latin typeface="Segoe UI Semilight"/>
                <a:cs typeface="Segoe UI"/>
              </a:rPr>
              <a:t>From the 52% of the total orders from the Fresh fruits' aisle, it is added to the cart first about 25% of the times.</a:t>
            </a:r>
          </a:p>
        </p:txBody>
      </p:sp>
      <p:sp>
        <p:nvSpPr>
          <p:cNvPr id="2" name="TextBox 1">
            <a:extLst>
              <a:ext uri="{FF2B5EF4-FFF2-40B4-BE49-F238E27FC236}">
                <a16:creationId xmlns:a16="http://schemas.microsoft.com/office/drawing/2014/main" id="{7C126CBF-72B3-2083-8E86-B54E10B00B64}"/>
              </a:ext>
            </a:extLst>
          </p:cNvPr>
          <p:cNvSpPr txBox="1"/>
          <p:nvPr/>
        </p:nvSpPr>
        <p:spPr>
          <a:xfrm>
            <a:off x="832339" y="503438"/>
            <a:ext cx="4685898" cy="369332"/>
          </a:xfrm>
          <a:prstGeom prst="rect">
            <a:avLst/>
          </a:prstGeom>
          <a:noFill/>
        </p:spPr>
        <p:txBody>
          <a:bodyPr wrap="none" rtlCol="0">
            <a:spAutoFit/>
          </a:bodyPr>
          <a:lstStyle/>
          <a:p>
            <a:r>
              <a:rPr lang="en-IN" sz="1800" u="none" strike="noStrike">
                <a:solidFill>
                  <a:srgbClr val="000000"/>
                </a:solidFill>
                <a:effectLst/>
                <a:latin typeface="Segoe UI Semilight" panose="020B0502040204020203" pitchFamily="34" charset="0"/>
                <a:cs typeface="Segoe UI Semilight" panose="020B0502040204020203" pitchFamily="34" charset="0"/>
              </a:rPr>
              <a:t>Which item do people put into the cart first? </a:t>
            </a:r>
            <a:endParaRPr lang="en-IN">
              <a:effectLst/>
              <a:latin typeface="Segoe UI Semilight" panose="020B0502040204020203" pitchFamily="34" charset="0"/>
              <a:cs typeface="Segoe UI Semilight" panose="020B0502040204020203" pitchFamily="34" charset="0"/>
            </a:endParaRPr>
          </a:p>
        </p:txBody>
      </p:sp>
      <p:pic>
        <p:nvPicPr>
          <p:cNvPr id="4100" name="Picture 4">
            <a:extLst>
              <a:ext uri="{FF2B5EF4-FFF2-40B4-BE49-F238E27FC236}">
                <a16:creationId xmlns:a16="http://schemas.microsoft.com/office/drawing/2014/main" id="{01EDAA77-5EEE-6B94-68A2-50432C58EC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15" t="323" b="3795"/>
          <a:stretch/>
        </p:blipFill>
        <p:spPr bwMode="auto">
          <a:xfrm>
            <a:off x="715108" y="1196300"/>
            <a:ext cx="7140489" cy="490103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A5265F7-6162-1BC1-45E3-8F037FCEAF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69" b="2262"/>
          <a:stretch/>
        </p:blipFill>
        <p:spPr bwMode="auto">
          <a:xfrm>
            <a:off x="4285351" y="1196301"/>
            <a:ext cx="3478423" cy="22930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D4F9DF-7599-2BCA-9668-A134D49428F0}"/>
              </a:ext>
            </a:extLst>
          </p:cNvPr>
          <p:cNvSpPr txBox="1"/>
          <p:nvPr/>
        </p:nvSpPr>
        <p:spPr>
          <a:xfrm rot="16200000">
            <a:off x="166664" y="2829610"/>
            <a:ext cx="603736" cy="277675"/>
          </a:xfrm>
          <a:prstGeom prst="rect">
            <a:avLst/>
          </a:prstGeom>
          <a:noFill/>
        </p:spPr>
        <p:txBody>
          <a:bodyPr wrap="square" rtlCol="0">
            <a:spAutoFit/>
          </a:bodyPr>
          <a:lstStyle/>
          <a:p>
            <a:r>
              <a:rPr lang="en-IN" sz="1200">
                <a:effectLst/>
                <a:latin typeface="Segoe UI Light" panose="020B0502040204020203" pitchFamily="34" charset="0"/>
                <a:cs typeface="Segoe UI Light" panose="020B0502040204020203" pitchFamily="34" charset="0"/>
              </a:rPr>
              <a:t>Count</a:t>
            </a:r>
          </a:p>
        </p:txBody>
      </p:sp>
      <p:grpSp>
        <p:nvGrpSpPr>
          <p:cNvPr id="11" name="Group 23">
            <a:extLst>
              <a:ext uri="{FF2B5EF4-FFF2-40B4-BE49-F238E27FC236}">
                <a16:creationId xmlns:a16="http://schemas.microsoft.com/office/drawing/2014/main" id="{684727EE-685F-4E45-7404-BFE6B2A3F6FA}"/>
              </a:ext>
            </a:extLst>
          </p:cNvPr>
          <p:cNvGrpSpPr/>
          <p:nvPr/>
        </p:nvGrpSpPr>
        <p:grpSpPr>
          <a:xfrm>
            <a:off x="-480" y="6329897"/>
            <a:ext cx="12192480" cy="550789"/>
            <a:chOff x="-484" y="6321420"/>
            <a:chExt cx="12192480" cy="550789"/>
          </a:xfrm>
        </p:grpSpPr>
        <p:sp>
          <p:nvSpPr>
            <p:cNvPr id="12" name="AutoShape 11">
              <a:extLst>
                <a:ext uri="{FF2B5EF4-FFF2-40B4-BE49-F238E27FC236}">
                  <a16:creationId xmlns:a16="http://schemas.microsoft.com/office/drawing/2014/main" id="{BE09611F-676B-96F1-9B85-B6D4BE660FBF}"/>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14" name="AutoShape 11">
              <a:extLst>
                <a:ext uri="{FF2B5EF4-FFF2-40B4-BE49-F238E27FC236}">
                  <a16:creationId xmlns:a16="http://schemas.microsoft.com/office/drawing/2014/main" id="{C86B904E-E9A6-B02D-6001-CB9371ABE6F2}"/>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sp>
        <p:nvSpPr>
          <p:cNvPr id="15" name="Rectangle 14">
            <a:extLst>
              <a:ext uri="{FF2B5EF4-FFF2-40B4-BE49-F238E27FC236}">
                <a16:creationId xmlns:a16="http://schemas.microsoft.com/office/drawing/2014/main" id="{0B1D80AF-DE7F-6056-2B6E-224F413E7AC6}"/>
              </a:ext>
            </a:extLst>
          </p:cNvPr>
          <p:cNvSpPr/>
          <p:nvPr/>
        </p:nvSpPr>
        <p:spPr>
          <a:xfrm>
            <a:off x="3446585" y="6050308"/>
            <a:ext cx="2239108" cy="75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06CB749-B159-DEC1-B89A-46770A541909}"/>
              </a:ext>
            </a:extLst>
          </p:cNvPr>
          <p:cNvSpPr txBox="1"/>
          <p:nvPr/>
        </p:nvSpPr>
        <p:spPr>
          <a:xfrm>
            <a:off x="3812048" y="5856758"/>
            <a:ext cx="1508181" cy="276999"/>
          </a:xfrm>
          <a:prstGeom prst="rect">
            <a:avLst/>
          </a:prstGeom>
          <a:noFill/>
        </p:spPr>
        <p:txBody>
          <a:bodyPr wrap="square" rtlCol="0">
            <a:spAutoFit/>
          </a:bodyPr>
          <a:lstStyle/>
          <a:p>
            <a:r>
              <a:rPr lang="en-IN" sz="1200" b="1">
                <a:effectLst/>
                <a:latin typeface="Segoe UI Light" panose="020B0502040204020203" pitchFamily="34" charset="0"/>
                <a:cs typeface="Segoe UI Light" panose="020B0502040204020203" pitchFamily="34" charset="0"/>
              </a:rPr>
              <a:t>Aisle names</a:t>
            </a:r>
          </a:p>
        </p:txBody>
      </p:sp>
    </p:spTree>
    <p:extLst>
      <p:ext uri="{BB962C8B-B14F-4D97-AF65-F5344CB8AC3E}">
        <p14:creationId xmlns:p14="http://schemas.microsoft.com/office/powerpoint/2010/main" val="320979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126CBF-72B3-2083-8E86-B54E10B00B64}"/>
              </a:ext>
            </a:extLst>
          </p:cNvPr>
          <p:cNvSpPr txBox="1"/>
          <p:nvPr/>
        </p:nvSpPr>
        <p:spPr>
          <a:xfrm>
            <a:off x="600591" y="495098"/>
            <a:ext cx="6827575" cy="369332"/>
          </a:xfrm>
          <a:prstGeom prst="rect">
            <a:avLst/>
          </a:prstGeom>
          <a:noFill/>
        </p:spPr>
        <p:txBody>
          <a:bodyPr wrap="none" rtlCol="0">
            <a:spAutoFit/>
          </a:bodyPr>
          <a:lstStyle/>
          <a:p>
            <a:pPr rtl="0">
              <a:spcBef>
                <a:spcPts val="1400"/>
              </a:spcBef>
              <a:spcAft>
                <a:spcPts val="400"/>
              </a:spcAft>
            </a:pPr>
            <a:r>
              <a:rPr lang="en-IN" sz="1800" u="none" strike="noStrike">
                <a:solidFill>
                  <a:srgbClr val="000000"/>
                </a:solidFill>
                <a:effectLst/>
                <a:latin typeface="Segoe UI Semilight" panose="020B0502040204020203" pitchFamily="34" charset="0"/>
                <a:cs typeface="Segoe UI Semilight" panose="020B0502040204020203" pitchFamily="34" charset="0"/>
              </a:rPr>
              <a:t>Association between time of last order and probability of reorder</a:t>
            </a:r>
            <a:endParaRPr lang="en-IN">
              <a:effectLst/>
              <a:latin typeface="Segoe UI Semilight" panose="020B0502040204020203" pitchFamily="34" charset="0"/>
              <a:cs typeface="Segoe UI Semilight" panose="020B0502040204020203" pitchFamily="34" charset="0"/>
            </a:endParaRPr>
          </a:p>
        </p:txBody>
      </p:sp>
      <p:sp>
        <p:nvSpPr>
          <p:cNvPr id="10" name="TextBox 9">
            <a:extLst>
              <a:ext uri="{FF2B5EF4-FFF2-40B4-BE49-F238E27FC236}">
                <a16:creationId xmlns:a16="http://schemas.microsoft.com/office/drawing/2014/main" id="{4BD4F9DF-7599-2BCA-9668-A134D49428F0}"/>
              </a:ext>
            </a:extLst>
          </p:cNvPr>
          <p:cNvSpPr txBox="1"/>
          <p:nvPr/>
        </p:nvSpPr>
        <p:spPr>
          <a:xfrm rot="16200000">
            <a:off x="-246941" y="2864718"/>
            <a:ext cx="1277393" cy="276999"/>
          </a:xfrm>
          <a:prstGeom prst="rect">
            <a:avLst/>
          </a:prstGeom>
          <a:noFill/>
        </p:spPr>
        <p:txBody>
          <a:bodyPr wrap="square" rtlCol="0">
            <a:spAutoFit/>
          </a:bodyPr>
          <a:lstStyle/>
          <a:p>
            <a:r>
              <a:rPr lang="en-IN" sz="1200">
                <a:latin typeface="Segoe UI Light" panose="020B0502040204020203" pitchFamily="34" charset="0"/>
                <a:cs typeface="Segoe UI Light" panose="020B0502040204020203" pitchFamily="34" charset="0"/>
              </a:rPr>
              <a:t>Average reorder</a:t>
            </a:r>
            <a:endParaRPr lang="en-IN" sz="1200">
              <a:effectLst/>
              <a:latin typeface="Segoe UI Light" panose="020B0502040204020203" pitchFamily="34" charset="0"/>
              <a:cs typeface="Segoe UI Light" panose="020B0502040204020203" pitchFamily="34" charset="0"/>
            </a:endParaRPr>
          </a:p>
        </p:txBody>
      </p:sp>
      <p:grpSp>
        <p:nvGrpSpPr>
          <p:cNvPr id="11" name="Group 23">
            <a:extLst>
              <a:ext uri="{FF2B5EF4-FFF2-40B4-BE49-F238E27FC236}">
                <a16:creationId xmlns:a16="http://schemas.microsoft.com/office/drawing/2014/main" id="{684727EE-685F-4E45-7404-BFE6B2A3F6FA}"/>
              </a:ext>
            </a:extLst>
          </p:cNvPr>
          <p:cNvGrpSpPr/>
          <p:nvPr/>
        </p:nvGrpSpPr>
        <p:grpSpPr>
          <a:xfrm>
            <a:off x="-480" y="6329897"/>
            <a:ext cx="12192480" cy="550789"/>
            <a:chOff x="-484" y="6321420"/>
            <a:chExt cx="12192480" cy="550789"/>
          </a:xfrm>
        </p:grpSpPr>
        <p:sp>
          <p:nvSpPr>
            <p:cNvPr id="12" name="AutoShape 11">
              <a:extLst>
                <a:ext uri="{FF2B5EF4-FFF2-40B4-BE49-F238E27FC236}">
                  <a16:creationId xmlns:a16="http://schemas.microsoft.com/office/drawing/2014/main" id="{BE09611F-676B-96F1-9B85-B6D4BE660FBF}"/>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14" name="AutoShape 11">
              <a:extLst>
                <a:ext uri="{FF2B5EF4-FFF2-40B4-BE49-F238E27FC236}">
                  <a16:creationId xmlns:a16="http://schemas.microsoft.com/office/drawing/2014/main" id="{C86B904E-E9A6-B02D-6001-CB9371ABE6F2}"/>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sp>
        <p:nvSpPr>
          <p:cNvPr id="15" name="Rectangle 14">
            <a:extLst>
              <a:ext uri="{FF2B5EF4-FFF2-40B4-BE49-F238E27FC236}">
                <a16:creationId xmlns:a16="http://schemas.microsoft.com/office/drawing/2014/main" id="{0B1D80AF-DE7F-6056-2B6E-224F413E7AC6}"/>
              </a:ext>
            </a:extLst>
          </p:cNvPr>
          <p:cNvSpPr/>
          <p:nvPr/>
        </p:nvSpPr>
        <p:spPr>
          <a:xfrm>
            <a:off x="3446585" y="6050308"/>
            <a:ext cx="2239108" cy="75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a:extLst>
              <a:ext uri="{FF2B5EF4-FFF2-40B4-BE49-F238E27FC236}">
                <a16:creationId xmlns:a16="http://schemas.microsoft.com/office/drawing/2014/main" id="{04FA4C01-300A-A50E-BA3F-834A173072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17" t="3318" r="1947" b="6351"/>
          <a:stretch/>
        </p:blipFill>
        <p:spPr bwMode="auto">
          <a:xfrm>
            <a:off x="553699" y="1438413"/>
            <a:ext cx="5541819" cy="348523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B2E411D-74CC-E6B1-948D-D0DCB2F4E3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91" b="5643"/>
          <a:stretch/>
        </p:blipFill>
        <p:spPr bwMode="auto">
          <a:xfrm>
            <a:off x="6496078" y="1498561"/>
            <a:ext cx="5442666" cy="3384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73708E-B04B-92AD-A7C1-21924F1F9A7D}"/>
              </a:ext>
            </a:extLst>
          </p:cNvPr>
          <p:cNvSpPr txBox="1"/>
          <p:nvPr/>
        </p:nvSpPr>
        <p:spPr>
          <a:xfrm>
            <a:off x="2531783" y="4874378"/>
            <a:ext cx="1829603" cy="276999"/>
          </a:xfrm>
          <a:prstGeom prst="rect">
            <a:avLst/>
          </a:prstGeom>
          <a:noFill/>
        </p:spPr>
        <p:txBody>
          <a:bodyPr wrap="none" rtlCol="0">
            <a:spAutoFit/>
          </a:bodyPr>
          <a:lstStyle/>
          <a:p>
            <a:r>
              <a:rPr lang="en-US" sz="1200">
                <a:latin typeface="Segoe UI Light" panose="020B0502040204020203" pitchFamily="34" charset="0"/>
                <a:cs typeface="Segoe UI Light" panose="020B0502040204020203" pitchFamily="34" charset="0"/>
              </a:rPr>
              <a:t>Days since previous order</a:t>
            </a:r>
          </a:p>
        </p:txBody>
      </p:sp>
      <p:sp>
        <p:nvSpPr>
          <p:cNvPr id="4" name="TextBox 3">
            <a:extLst>
              <a:ext uri="{FF2B5EF4-FFF2-40B4-BE49-F238E27FC236}">
                <a16:creationId xmlns:a16="http://schemas.microsoft.com/office/drawing/2014/main" id="{F6AC70E7-FFCF-A3C6-4CAD-6378C027F863}"/>
              </a:ext>
            </a:extLst>
          </p:cNvPr>
          <p:cNvSpPr txBox="1"/>
          <p:nvPr/>
        </p:nvSpPr>
        <p:spPr>
          <a:xfrm>
            <a:off x="8234318" y="4923647"/>
            <a:ext cx="1829603" cy="276999"/>
          </a:xfrm>
          <a:prstGeom prst="rect">
            <a:avLst/>
          </a:prstGeom>
          <a:noFill/>
        </p:spPr>
        <p:txBody>
          <a:bodyPr wrap="none" rtlCol="0">
            <a:spAutoFit/>
          </a:bodyPr>
          <a:lstStyle/>
          <a:p>
            <a:r>
              <a:rPr lang="en-US" sz="1200">
                <a:latin typeface="Segoe UI Light" panose="020B0502040204020203" pitchFamily="34" charset="0"/>
                <a:cs typeface="Segoe UI Light" panose="020B0502040204020203" pitchFamily="34" charset="0"/>
              </a:rPr>
              <a:t>Days since previous order</a:t>
            </a:r>
          </a:p>
        </p:txBody>
      </p:sp>
      <p:sp>
        <p:nvSpPr>
          <p:cNvPr id="5" name="TextBox 4">
            <a:extLst>
              <a:ext uri="{FF2B5EF4-FFF2-40B4-BE49-F238E27FC236}">
                <a16:creationId xmlns:a16="http://schemas.microsoft.com/office/drawing/2014/main" id="{0C1242E4-E401-E0FC-0B64-70064E585841}"/>
              </a:ext>
            </a:extLst>
          </p:cNvPr>
          <p:cNvSpPr txBox="1"/>
          <p:nvPr/>
        </p:nvSpPr>
        <p:spPr>
          <a:xfrm>
            <a:off x="359834" y="5249333"/>
            <a:ext cx="61358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Segoe UI Semilight"/>
                <a:ea typeface="+mn-lt"/>
                <a:cs typeface="+mn-lt"/>
              </a:rPr>
              <a:t>If people order again on the same day, they order the same product more often. Whereas when 30 days have passed, they tend to try out new things in their order</a:t>
            </a:r>
            <a:endParaRPr lang="en-US">
              <a:latin typeface="Segoe UI Semilight"/>
              <a:cs typeface="Segoe UI Light"/>
            </a:endParaRPr>
          </a:p>
        </p:txBody>
      </p:sp>
      <p:sp>
        <p:nvSpPr>
          <p:cNvPr id="6" name="TextBox 5">
            <a:extLst>
              <a:ext uri="{FF2B5EF4-FFF2-40B4-BE49-F238E27FC236}">
                <a16:creationId xmlns:a16="http://schemas.microsoft.com/office/drawing/2014/main" id="{8B9DC95A-E379-26DE-4E25-2BA8E7C67876}"/>
              </a:ext>
            </a:extLst>
          </p:cNvPr>
          <p:cNvSpPr txBox="1"/>
          <p:nvPr/>
        </p:nvSpPr>
        <p:spPr>
          <a:xfrm>
            <a:off x="6970888" y="5249333"/>
            <a:ext cx="49646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000000"/>
                </a:solidFill>
                <a:latin typeface="Segoe UI Semilight"/>
                <a:cs typeface="Segoe UI Semilight"/>
              </a:rPr>
              <a:t>Users purchase from Instacart </a:t>
            </a:r>
            <a:r>
              <a:rPr lang="en-US">
                <a:latin typeface="Segoe UI Semilight"/>
                <a:ea typeface="+mn-lt"/>
                <a:cs typeface="Segoe UI Semilight"/>
              </a:rPr>
              <a:t>more </a:t>
            </a:r>
            <a:r>
              <a:rPr lang="en-US">
                <a:solidFill>
                  <a:srgbClr val="000000"/>
                </a:solidFill>
                <a:latin typeface="Segoe UI Semilight"/>
                <a:cs typeface="Segoe UI Semilight"/>
              </a:rPr>
              <a:t>often on the 7th day, 14th day, 21st day and 31st day of the month</a:t>
            </a:r>
            <a:endParaRPr lang="en-US"/>
          </a:p>
        </p:txBody>
      </p:sp>
    </p:spTree>
    <p:extLst>
      <p:ext uri="{BB962C8B-B14F-4D97-AF65-F5344CB8AC3E}">
        <p14:creationId xmlns:p14="http://schemas.microsoft.com/office/powerpoint/2010/main" val="421905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126CBF-72B3-2083-8E86-B54E10B00B64}"/>
              </a:ext>
            </a:extLst>
          </p:cNvPr>
          <p:cNvSpPr txBox="1"/>
          <p:nvPr/>
        </p:nvSpPr>
        <p:spPr>
          <a:xfrm>
            <a:off x="1395652" y="474285"/>
            <a:ext cx="4786823" cy="938719"/>
          </a:xfrm>
          <a:prstGeom prst="rect">
            <a:avLst/>
          </a:prstGeom>
          <a:noFill/>
        </p:spPr>
        <p:txBody>
          <a:bodyPr wrap="none" rtlCol="0">
            <a:spAutoFit/>
          </a:bodyPr>
          <a:lstStyle/>
          <a:p>
            <a:pPr rtl="0">
              <a:spcBef>
                <a:spcPts val="1400"/>
              </a:spcBef>
              <a:spcAft>
                <a:spcPts val="400"/>
              </a:spcAft>
            </a:pPr>
            <a:r>
              <a:rPr lang="en-US" sz="2000">
                <a:latin typeface="Segoe UI Semilight" panose="020B0502040204020203" pitchFamily="34" charset="0"/>
                <a:cs typeface="Segoe UI Semilight" panose="020B0502040204020203" pitchFamily="34" charset="0"/>
              </a:rPr>
              <a:t>Basket Size Analysis</a:t>
            </a:r>
          </a:p>
          <a:p>
            <a:pPr rtl="0">
              <a:spcBef>
                <a:spcPts val="1400"/>
              </a:spcBef>
              <a:spcAft>
                <a:spcPts val="400"/>
              </a:spcAft>
            </a:pPr>
            <a:r>
              <a:rPr lang="en-US" sz="2000">
                <a:effectLst/>
                <a:latin typeface="Segoe UI Light" panose="020B0502040204020203" pitchFamily="34" charset="0"/>
                <a:cs typeface="Segoe UI Light" panose="020B0502040204020203" pitchFamily="34" charset="0"/>
              </a:rPr>
              <a:t>Total</a:t>
            </a:r>
            <a:r>
              <a:rPr lang="en-US" sz="2000">
                <a:latin typeface="Segoe UI Light" panose="020B0502040204020203" pitchFamily="34" charset="0"/>
                <a:cs typeface="Segoe UI Light" panose="020B0502040204020203" pitchFamily="34" charset="0"/>
              </a:rPr>
              <a:t>: 34,21,083 baskets, 3,24,34,489 items</a:t>
            </a:r>
            <a:endParaRPr lang="en-IN">
              <a:effectLst/>
              <a:latin typeface="Segoe UI Light" panose="020B0502040204020203"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0B1D80AF-DE7F-6056-2B6E-224F413E7AC6}"/>
              </a:ext>
            </a:extLst>
          </p:cNvPr>
          <p:cNvSpPr/>
          <p:nvPr/>
        </p:nvSpPr>
        <p:spPr>
          <a:xfrm>
            <a:off x="3446585" y="6050308"/>
            <a:ext cx="2239108" cy="75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
            <a:extLst>
              <a:ext uri="{FF2B5EF4-FFF2-40B4-BE49-F238E27FC236}">
                <a16:creationId xmlns:a16="http://schemas.microsoft.com/office/drawing/2014/main" id="{11DAE91C-ACD3-3992-414B-038D7950CD00}"/>
              </a:ext>
            </a:extLst>
          </p:cNvPr>
          <p:cNvGrpSpPr/>
          <p:nvPr/>
        </p:nvGrpSpPr>
        <p:grpSpPr>
          <a:xfrm>
            <a:off x="-9" y="-30486"/>
            <a:ext cx="848434" cy="6888486"/>
            <a:chOff x="-9" y="-30486"/>
            <a:chExt cx="848434" cy="6888486"/>
          </a:xfrm>
        </p:grpSpPr>
        <p:sp>
          <p:nvSpPr>
            <p:cNvPr id="6" name="AutoShape 11">
              <a:extLst>
                <a:ext uri="{FF2B5EF4-FFF2-40B4-BE49-F238E27FC236}">
                  <a16:creationId xmlns:a16="http://schemas.microsoft.com/office/drawing/2014/main" id="{6D9973BB-74B1-6F62-80A1-F1304FE1C570}"/>
                </a:ext>
              </a:extLst>
            </p:cNvPr>
            <p:cNvSpPr/>
            <p:nvPr/>
          </p:nvSpPr>
          <p:spPr>
            <a:xfrm rot="5400013">
              <a:off x="-3025690" y="2995470"/>
              <a:ext cx="6888211" cy="836849"/>
            </a:xfrm>
            <a:prstGeom prst="rect">
              <a:avLst/>
            </a:prstGeom>
            <a:solidFill>
              <a:srgbClr val="D23425"/>
            </a:solidFill>
            <a:ln cap="flat">
              <a:noFill/>
              <a:prstDash val="solid"/>
            </a:ln>
          </p:spPr>
          <p:txBody>
            <a:bodyPr lIns="0" tIns="0" rIns="0" bIns="0"/>
            <a:lstStyle/>
            <a:p>
              <a:endParaRPr lang="en-IN"/>
            </a:p>
          </p:txBody>
        </p:sp>
        <p:sp>
          <p:nvSpPr>
            <p:cNvPr id="7" name="AutoShape 11">
              <a:extLst>
                <a:ext uri="{FF2B5EF4-FFF2-40B4-BE49-F238E27FC236}">
                  <a16:creationId xmlns:a16="http://schemas.microsoft.com/office/drawing/2014/main" id="{7AA96C8D-D29A-D0DB-C01F-185D1706DDD2}"/>
                </a:ext>
              </a:extLst>
            </p:cNvPr>
            <p:cNvSpPr/>
            <p:nvPr/>
          </p:nvSpPr>
          <p:spPr>
            <a:xfrm rot="5400013">
              <a:off x="-2740499" y="3268802"/>
              <a:ext cx="6888211" cy="289636"/>
            </a:xfrm>
            <a:prstGeom prst="rect">
              <a:avLst/>
            </a:prstGeom>
            <a:solidFill>
              <a:srgbClr val="13294B"/>
            </a:solidFill>
            <a:ln cap="flat">
              <a:noFill/>
              <a:prstDash val="solid"/>
            </a:ln>
          </p:spPr>
          <p:txBody>
            <a:bodyPr lIns="0" tIns="0" rIns="0" bIns="0"/>
            <a:lstStyle/>
            <a:p>
              <a:endParaRPr lang="en-IN"/>
            </a:p>
          </p:txBody>
        </p:sp>
      </p:grpSp>
      <p:sp>
        <p:nvSpPr>
          <p:cNvPr id="3" name="TextBox 2">
            <a:extLst>
              <a:ext uri="{FF2B5EF4-FFF2-40B4-BE49-F238E27FC236}">
                <a16:creationId xmlns:a16="http://schemas.microsoft.com/office/drawing/2014/main" id="{6E57B2AE-223D-07A8-7360-DCA9AEC5DFB5}"/>
              </a:ext>
            </a:extLst>
          </p:cNvPr>
          <p:cNvSpPr txBox="1"/>
          <p:nvPr/>
        </p:nvSpPr>
        <p:spPr>
          <a:xfrm>
            <a:off x="1499316" y="5345866"/>
            <a:ext cx="4596684" cy="8717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Our basket size ranges from 2 items to 5 items </a:t>
            </a:r>
          </a:p>
        </p:txBody>
      </p:sp>
      <p:pic>
        <p:nvPicPr>
          <p:cNvPr id="1026" name="Picture 2">
            <a:extLst>
              <a:ext uri="{FF2B5EF4-FFF2-40B4-BE49-F238E27FC236}">
                <a16:creationId xmlns:a16="http://schemas.microsoft.com/office/drawing/2014/main" id="{9819063A-CEB2-D59C-503B-A46BE6793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794" y="1894988"/>
            <a:ext cx="5286659" cy="33549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7EB22B-3921-7994-9A17-71C9236CE6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t="1069" b="5152"/>
          <a:stretch/>
        </p:blipFill>
        <p:spPr bwMode="auto">
          <a:xfrm>
            <a:off x="6601215" y="1894988"/>
            <a:ext cx="5473873" cy="33549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302170-9AD1-074F-58A2-0E645BFACFCA}"/>
              </a:ext>
            </a:extLst>
          </p:cNvPr>
          <p:cNvSpPr txBox="1"/>
          <p:nvPr/>
        </p:nvSpPr>
        <p:spPr>
          <a:xfrm>
            <a:off x="9231682" y="5111483"/>
            <a:ext cx="1148199" cy="276999"/>
          </a:xfrm>
          <a:prstGeom prst="rect">
            <a:avLst/>
          </a:prstGeom>
          <a:noFill/>
        </p:spPr>
        <p:txBody>
          <a:bodyPr wrap="none" rtlCol="0">
            <a:spAutoFit/>
          </a:bodyPr>
          <a:lstStyle/>
          <a:p>
            <a:r>
              <a:rPr lang="en-US" sz="1200">
                <a:latin typeface="Segoe UI Light" panose="020B0502040204020203" pitchFamily="34" charset="0"/>
                <a:cs typeface="Segoe UI Light" panose="020B0502040204020203" pitchFamily="34" charset="0"/>
              </a:rPr>
              <a:t>Product names</a:t>
            </a:r>
          </a:p>
        </p:txBody>
      </p:sp>
      <p:sp>
        <p:nvSpPr>
          <p:cNvPr id="9" name="TextBox 8">
            <a:extLst>
              <a:ext uri="{FF2B5EF4-FFF2-40B4-BE49-F238E27FC236}">
                <a16:creationId xmlns:a16="http://schemas.microsoft.com/office/drawing/2014/main" id="{51BBB40C-C9C5-9A33-E624-08882D8569BB}"/>
              </a:ext>
            </a:extLst>
          </p:cNvPr>
          <p:cNvSpPr txBox="1"/>
          <p:nvPr/>
        </p:nvSpPr>
        <p:spPr>
          <a:xfrm rot="16200000">
            <a:off x="5940322" y="2861489"/>
            <a:ext cx="1144993" cy="276999"/>
          </a:xfrm>
          <a:prstGeom prst="rect">
            <a:avLst/>
          </a:prstGeom>
          <a:noFill/>
        </p:spPr>
        <p:txBody>
          <a:bodyPr wrap="none" rtlCol="0">
            <a:spAutoFit/>
          </a:bodyPr>
          <a:lstStyle/>
          <a:p>
            <a:r>
              <a:rPr lang="en-US" sz="1200">
                <a:latin typeface="Segoe UI Light" panose="020B0502040204020203" pitchFamily="34" charset="0"/>
                <a:cs typeface="Segoe UI Light" panose="020B0502040204020203" pitchFamily="34" charset="0"/>
              </a:rPr>
              <a:t>Item frequency</a:t>
            </a:r>
          </a:p>
        </p:txBody>
      </p:sp>
      <p:sp>
        <p:nvSpPr>
          <p:cNvPr id="10" name="TextBox 9">
            <a:extLst>
              <a:ext uri="{FF2B5EF4-FFF2-40B4-BE49-F238E27FC236}">
                <a16:creationId xmlns:a16="http://schemas.microsoft.com/office/drawing/2014/main" id="{2161BBD6-BD01-F24B-DB76-D73597AC8663}"/>
              </a:ext>
            </a:extLst>
          </p:cNvPr>
          <p:cNvSpPr txBox="1"/>
          <p:nvPr/>
        </p:nvSpPr>
        <p:spPr>
          <a:xfrm>
            <a:off x="6887246" y="5444663"/>
            <a:ext cx="5187842" cy="12872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a:latin typeface="Segoe UI Light" panose="020B0502040204020203" pitchFamily="34" charset="0"/>
                <a:cs typeface="Segoe UI Light" panose="020B0502040204020203" pitchFamily="34" charset="0"/>
              </a:rPr>
              <a:t>Similar products like avocado and </a:t>
            </a:r>
            <a:r>
              <a:rPr lang="en-IN" err="1">
                <a:latin typeface="Segoe UI Light" panose="020B0502040204020203" pitchFamily="34" charset="0"/>
                <a:cs typeface="Segoe UI Light" panose="020B0502040204020203" pitchFamily="34" charset="0"/>
              </a:rPr>
              <a:t>hass</a:t>
            </a:r>
            <a:r>
              <a:rPr lang="en-IN">
                <a:latin typeface="Segoe UI Light" panose="020B0502040204020203" pitchFamily="34" charset="0"/>
                <a:cs typeface="Segoe UI Light" panose="020B0502040204020203" pitchFamily="34" charset="0"/>
              </a:rPr>
              <a:t> avocado or strawberries and organic strawberries that we may want to group together.</a:t>
            </a:r>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32567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126CBF-72B3-2083-8E86-B54E10B00B64}"/>
              </a:ext>
            </a:extLst>
          </p:cNvPr>
          <p:cNvSpPr txBox="1"/>
          <p:nvPr/>
        </p:nvSpPr>
        <p:spPr>
          <a:xfrm>
            <a:off x="1395652" y="474285"/>
            <a:ext cx="3777509" cy="907941"/>
          </a:xfrm>
          <a:prstGeom prst="rect">
            <a:avLst/>
          </a:prstGeom>
          <a:noFill/>
        </p:spPr>
        <p:txBody>
          <a:bodyPr wrap="none" rtlCol="0">
            <a:spAutoFit/>
          </a:bodyPr>
          <a:lstStyle/>
          <a:p>
            <a:pPr rtl="0">
              <a:spcBef>
                <a:spcPts val="1400"/>
              </a:spcBef>
              <a:spcAft>
                <a:spcPts val="400"/>
              </a:spcAft>
            </a:pPr>
            <a:r>
              <a:rPr lang="en-US" sz="2000" b="1">
                <a:latin typeface="Segoe UI Semilight"/>
                <a:cs typeface="Calibri"/>
              </a:rPr>
              <a:t>Association Mining: Rule 1</a:t>
            </a:r>
          </a:p>
          <a:p>
            <a:pPr rtl="0">
              <a:spcBef>
                <a:spcPts val="1400"/>
              </a:spcBef>
              <a:spcAft>
                <a:spcPts val="400"/>
              </a:spcAft>
            </a:pPr>
            <a:r>
              <a:rPr lang="en-US">
                <a:latin typeface="Segoe UI Light" panose="020B0502040204020203" pitchFamily="34" charset="0"/>
                <a:cs typeface="Segoe UI Light" panose="020B0502040204020203" pitchFamily="34" charset="0"/>
              </a:rPr>
              <a:t>Support – 0.008 and confidence – 0.2</a:t>
            </a:r>
            <a:endParaRPr lang="en-IN">
              <a:effectLst/>
              <a:latin typeface="Segoe UI Light" panose="020B0502040204020203"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0B1D80AF-DE7F-6056-2B6E-224F413E7AC6}"/>
              </a:ext>
            </a:extLst>
          </p:cNvPr>
          <p:cNvSpPr/>
          <p:nvPr/>
        </p:nvSpPr>
        <p:spPr>
          <a:xfrm>
            <a:off x="3446585" y="6050308"/>
            <a:ext cx="2239108" cy="75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1">
            <a:extLst>
              <a:ext uri="{FF2B5EF4-FFF2-40B4-BE49-F238E27FC236}">
                <a16:creationId xmlns:a16="http://schemas.microsoft.com/office/drawing/2014/main" id="{11DAE91C-ACD3-3992-414B-038D7950CD00}"/>
              </a:ext>
            </a:extLst>
          </p:cNvPr>
          <p:cNvGrpSpPr/>
          <p:nvPr/>
        </p:nvGrpSpPr>
        <p:grpSpPr>
          <a:xfrm>
            <a:off x="-9" y="-30486"/>
            <a:ext cx="848434" cy="6888486"/>
            <a:chOff x="-9" y="-30486"/>
            <a:chExt cx="848434" cy="6888486"/>
          </a:xfrm>
        </p:grpSpPr>
        <p:sp>
          <p:nvSpPr>
            <p:cNvPr id="6" name="AutoShape 11">
              <a:extLst>
                <a:ext uri="{FF2B5EF4-FFF2-40B4-BE49-F238E27FC236}">
                  <a16:creationId xmlns:a16="http://schemas.microsoft.com/office/drawing/2014/main" id="{6D9973BB-74B1-6F62-80A1-F1304FE1C570}"/>
                </a:ext>
              </a:extLst>
            </p:cNvPr>
            <p:cNvSpPr/>
            <p:nvPr/>
          </p:nvSpPr>
          <p:spPr>
            <a:xfrm rot="5400013">
              <a:off x="-3025690" y="2995470"/>
              <a:ext cx="6888211" cy="836849"/>
            </a:xfrm>
            <a:prstGeom prst="rect">
              <a:avLst/>
            </a:prstGeom>
            <a:solidFill>
              <a:srgbClr val="D23425"/>
            </a:solidFill>
            <a:ln cap="flat">
              <a:noFill/>
              <a:prstDash val="solid"/>
            </a:ln>
          </p:spPr>
          <p:txBody>
            <a:bodyPr lIns="0" tIns="0" rIns="0" bIns="0"/>
            <a:lstStyle/>
            <a:p>
              <a:endParaRPr lang="en-IN"/>
            </a:p>
          </p:txBody>
        </p:sp>
        <p:sp>
          <p:nvSpPr>
            <p:cNvPr id="7" name="AutoShape 11">
              <a:extLst>
                <a:ext uri="{FF2B5EF4-FFF2-40B4-BE49-F238E27FC236}">
                  <a16:creationId xmlns:a16="http://schemas.microsoft.com/office/drawing/2014/main" id="{7AA96C8D-D29A-D0DB-C01F-185D1706DDD2}"/>
                </a:ext>
              </a:extLst>
            </p:cNvPr>
            <p:cNvSpPr/>
            <p:nvPr/>
          </p:nvSpPr>
          <p:spPr>
            <a:xfrm rot="5400013">
              <a:off x="-2740499" y="3268802"/>
              <a:ext cx="6888211" cy="289636"/>
            </a:xfrm>
            <a:prstGeom prst="rect">
              <a:avLst/>
            </a:prstGeom>
            <a:solidFill>
              <a:srgbClr val="13294B"/>
            </a:solidFill>
            <a:ln cap="flat">
              <a:noFill/>
              <a:prstDash val="solid"/>
            </a:ln>
          </p:spPr>
          <p:txBody>
            <a:bodyPr lIns="0" tIns="0" rIns="0" bIns="0"/>
            <a:lstStyle/>
            <a:p>
              <a:endParaRPr lang="en-IN"/>
            </a:p>
          </p:txBody>
        </p:sp>
      </p:grpSp>
      <p:sp>
        <p:nvSpPr>
          <p:cNvPr id="3" name="TextBox 2">
            <a:extLst>
              <a:ext uri="{FF2B5EF4-FFF2-40B4-BE49-F238E27FC236}">
                <a16:creationId xmlns:a16="http://schemas.microsoft.com/office/drawing/2014/main" id="{6E57B2AE-223D-07A8-7360-DCA9AEC5DFB5}"/>
              </a:ext>
            </a:extLst>
          </p:cNvPr>
          <p:cNvSpPr txBox="1"/>
          <p:nvPr/>
        </p:nvSpPr>
        <p:spPr>
          <a:xfrm>
            <a:off x="7372577" y="1796349"/>
            <a:ext cx="4596684" cy="21182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a:latin typeface="Segoe UI Light" panose="020B0502040204020203" pitchFamily="34" charset="0"/>
                <a:cs typeface="Segoe UI Light" panose="020B0502040204020203" pitchFamily="34" charset="0"/>
              </a:rPr>
              <a:t>Each of the 15 pairs with highest support contains bananas. Nearly all of the items are either fruits or vegetables. There is just one frequent pair that contains milk (of course, with bananas)</a:t>
            </a:r>
            <a:endParaRPr lang="en-US">
              <a:latin typeface="Segoe UI Light" panose="020B0502040204020203" pitchFamily="34" charset="0"/>
              <a:cs typeface="Segoe UI Light" panose="020B0502040204020203" pitchFamily="34" charset="0"/>
            </a:endParaRPr>
          </a:p>
        </p:txBody>
      </p:sp>
      <p:pic>
        <p:nvPicPr>
          <p:cNvPr id="8" name="Picture 7" descr="Text&#10;&#10;Description automatically generated">
            <a:extLst>
              <a:ext uri="{FF2B5EF4-FFF2-40B4-BE49-F238E27FC236}">
                <a16:creationId xmlns:a16="http://schemas.microsoft.com/office/drawing/2014/main" id="{7F73E48D-3315-49E7-81CA-56159CB14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52" y="1796349"/>
            <a:ext cx="5642219" cy="4748943"/>
          </a:xfrm>
          <a:prstGeom prst="rect">
            <a:avLst/>
          </a:prstGeom>
        </p:spPr>
      </p:pic>
    </p:spTree>
    <p:extLst>
      <p:ext uri="{BB962C8B-B14F-4D97-AF65-F5344CB8AC3E}">
        <p14:creationId xmlns:p14="http://schemas.microsoft.com/office/powerpoint/2010/main" val="2580683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126CBF-72B3-2083-8E86-B54E10B00B64}"/>
              </a:ext>
            </a:extLst>
          </p:cNvPr>
          <p:cNvSpPr txBox="1"/>
          <p:nvPr/>
        </p:nvSpPr>
        <p:spPr>
          <a:xfrm>
            <a:off x="1395652" y="474285"/>
            <a:ext cx="4077270" cy="907941"/>
          </a:xfrm>
          <a:prstGeom prst="rect">
            <a:avLst/>
          </a:prstGeom>
          <a:noFill/>
        </p:spPr>
        <p:txBody>
          <a:bodyPr wrap="none" rtlCol="0">
            <a:spAutoFit/>
          </a:bodyPr>
          <a:lstStyle/>
          <a:p>
            <a:pPr rtl="0">
              <a:spcBef>
                <a:spcPts val="1400"/>
              </a:spcBef>
              <a:spcAft>
                <a:spcPts val="400"/>
              </a:spcAft>
            </a:pPr>
            <a:r>
              <a:rPr lang="en-US" sz="2000" b="1">
                <a:latin typeface="Segoe UI Semilight"/>
                <a:cs typeface="Calibri"/>
              </a:rPr>
              <a:t>Association Mining: Rule 2</a:t>
            </a:r>
          </a:p>
          <a:p>
            <a:pPr>
              <a:spcBef>
                <a:spcPts val="1400"/>
              </a:spcBef>
              <a:spcAft>
                <a:spcPts val="400"/>
              </a:spcAft>
            </a:pPr>
            <a:r>
              <a:rPr lang="en-US">
                <a:latin typeface="Segoe UI Light" panose="020B0502040204020203" pitchFamily="34" charset="0"/>
                <a:cs typeface="Segoe UI Light" panose="020B0502040204020203" pitchFamily="34" charset="0"/>
              </a:rPr>
              <a:t>Support – 0. 00001 and confidence – 0.5</a:t>
            </a:r>
            <a:endParaRPr lang="en-IN">
              <a:effectLst/>
              <a:latin typeface="Segoe UI Light" panose="020B0502040204020203"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0B1D80AF-DE7F-6056-2B6E-224F413E7AC6}"/>
              </a:ext>
            </a:extLst>
          </p:cNvPr>
          <p:cNvSpPr/>
          <p:nvPr/>
        </p:nvSpPr>
        <p:spPr>
          <a:xfrm>
            <a:off x="3446585" y="6050308"/>
            <a:ext cx="2239108" cy="75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57B2AE-223D-07A8-7360-DCA9AEC5DFB5}"/>
              </a:ext>
            </a:extLst>
          </p:cNvPr>
          <p:cNvSpPr txBox="1"/>
          <p:nvPr/>
        </p:nvSpPr>
        <p:spPr>
          <a:xfrm>
            <a:off x="1395652" y="4110640"/>
            <a:ext cx="9061333" cy="1702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a:latin typeface="Segoe UI Light" panose="020B0502040204020203" pitchFamily="34" charset="0"/>
                <a:cs typeface="Segoe UI Light" panose="020B0502040204020203" pitchFamily="34" charset="0"/>
              </a:rPr>
              <a:t>Low support threshold and a high confidence to generate strong rules even for items that are less frequent</a:t>
            </a:r>
          </a:p>
          <a:p>
            <a:pPr marL="285750" indent="-285750">
              <a:lnSpc>
                <a:spcPct val="150000"/>
              </a:lnSpc>
              <a:buFont typeface="Arial" panose="020B0604020202020204" pitchFamily="34" charset="0"/>
              <a:buChar char="•"/>
            </a:pPr>
            <a:r>
              <a:rPr lang="en-IN">
                <a:latin typeface="Segoe UI Light" panose="020B0502040204020203" pitchFamily="34" charset="0"/>
                <a:cs typeface="Segoe UI Light" panose="020B0502040204020203" pitchFamily="34" charset="0"/>
              </a:rPr>
              <a:t>Seems like those rules mostly affect similar items which were usually bought together. </a:t>
            </a:r>
            <a:endParaRPr lang="en-US">
              <a:latin typeface="Segoe UI Light" panose="020B0502040204020203" pitchFamily="34" charset="0"/>
              <a:cs typeface="Segoe UI Light" panose="020B0502040204020203" pitchFamily="34" charset="0"/>
            </a:endParaRPr>
          </a:p>
          <a:p>
            <a:pPr>
              <a:lnSpc>
                <a:spcPct val="150000"/>
              </a:lnSpc>
            </a:pPr>
            <a:endParaRPr lang="en-US">
              <a:latin typeface="Segoe UI Light" panose="020B0502040204020203" pitchFamily="34" charset="0"/>
              <a:cs typeface="Segoe UI Light" panose="020B0502040204020203" pitchFamily="34" charset="0"/>
            </a:endParaRPr>
          </a:p>
        </p:txBody>
      </p:sp>
      <p:grpSp>
        <p:nvGrpSpPr>
          <p:cNvPr id="4" name="Group 23">
            <a:extLst>
              <a:ext uri="{FF2B5EF4-FFF2-40B4-BE49-F238E27FC236}">
                <a16:creationId xmlns:a16="http://schemas.microsoft.com/office/drawing/2014/main" id="{82744447-0D6D-A5D9-D86B-8B2EEEF82734}"/>
              </a:ext>
            </a:extLst>
          </p:cNvPr>
          <p:cNvGrpSpPr/>
          <p:nvPr/>
        </p:nvGrpSpPr>
        <p:grpSpPr>
          <a:xfrm>
            <a:off x="-480" y="6329897"/>
            <a:ext cx="12192480" cy="550789"/>
            <a:chOff x="-484" y="6321420"/>
            <a:chExt cx="12192480" cy="550789"/>
          </a:xfrm>
        </p:grpSpPr>
        <p:sp>
          <p:nvSpPr>
            <p:cNvPr id="9" name="AutoShape 11">
              <a:extLst>
                <a:ext uri="{FF2B5EF4-FFF2-40B4-BE49-F238E27FC236}">
                  <a16:creationId xmlns:a16="http://schemas.microsoft.com/office/drawing/2014/main" id="{59D8B9EF-6983-4213-B00B-ADCC20DD3EDB}"/>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10" name="AutoShape 11">
              <a:extLst>
                <a:ext uri="{FF2B5EF4-FFF2-40B4-BE49-F238E27FC236}">
                  <a16:creationId xmlns:a16="http://schemas.microsoft.com/office/drawing/2014/main" id="{E3B6B7A0-FB7A-21F6-3F39-818CD04AB289}"/>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pic>
        <p:nvPicPr>
          <p:cNvPr id="16" name="Picture 15" descr="Text&#10;&#10;Description automatically generated">
            <a:extLst>
              <a:ext uri="{FF2B5EF4-FFF2-40B4-BE49-F238E27FC236}">
                <a16:creationId xmlns:a16="http://schemas.microsoft.com/office/drawing/2014/main" id="{0D1BBF9C-578C-9D61-2709-E381C8AD655A}"/>
              </a:ext>
            </a:extLst>
          </p:cNvPr>
          <p:cNvPicPr>
            <a:picLocks noChangeAspect="1"/>
          </p:cNvPicPr>
          <p:nvPr/>
        </p:nvPicPr>
        <p:blipFill rotWithShape="1">
          <a:blip r:embed="rId2">
            <a:extLst>
              <a:ext uri="{28A0092B-C50C-407E-A947-70E740481C1C}">
                <a14:useLocalDpi xmlns:a14="http://schemas.microsoft.com/office/drawing/2010/main" val="0"/>
              </a:ext>
            </a:extLst>
          </a:blip>
          <a:srcRect r="3314"/>
          <a:stretch/>
        </p:blipFill>
        <p:spPr>
          <a:xfrm>
            <a:off x="363415" y="1713443"/>
            <a:ext cx="11629293" cy="1880650"/>
          </a:xfrm>
          <a:prstGeom prst="rect">
            <a:avLst/>
          </a:prstGeom>
        </p:spPr>
      </p:pic>
    </p:spTree>
    <p:extLst>
      <p:ext uri="{BB962C8B-B14F-4D97-AF65-F5344CB8AC3E}">
        <p14:creationId xmlns:p14="http://schemas.microsoft.com/office/powerpoint/2010/main" val="1503475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4FE3-C3F9-33F2-4CA5-17DCC799A4A9}"/>
              </a:ext>
            </a:extLst>
          </p:cNvPr>
          <p:cNvSpPr>
            <a:spLocks noGrp="1"/>
          </p:cNvSpPr>
          <p:nvPr>
            <p:ph type="title"/>
          </p:nvPr>
        </p:nvSpPr>
        <p:spPr>
          <a:xfrm>
            <a:off x="1092200" y="280458"/>
            <a:ext cx="10515600" cy="1325563"/>
          </a:xfrm>
        </p:spPr>
        <p:txBody>
          <a:bodyPr/>
          <a:lstStyle/>
          <a:p>
            <a:r>
              <a:rPr lang="en-US">
                <a:latin typeface="Segoe UI"/>
                <a:cs typeface="Calibri Light"/>
              </a:rPr>
              <a:t>The Process</a:t>
            </a:r>
            <a:endParaRPr lang="en-US">
              <a:latin typeface="Segoe UI"/>
              <a:cs typeface="Segoe UI"/>
            </a:endParaRPr>
          </a:p>
        </p:txBody>
      </p:sp>
      <p:sp>
        <p:nvSpPr>
          <p:cNvPr id="3" name="Content Placeholder 2">
            <a:extLst>
              <a:ext uri="{FF2B5EF4-FFF2-40B4-BE49-F238E27FC236}">
                <a16:creationId xmlns:a16="http://schemas.microsoft.com/office/drawing/2014/main" id="{EFD45639-0EF4-03AF-A98A-D36685AC5776}"/>
              </a:ext>
            </a:extLst>
          </p:cNvPr>
          <p:cNvSpPr>
            <a:spLocks noGrp="1"/>
          </p:cNvSpPr>
          <p:nvPr>
            <p:ph idx="1"/>
          </p:nvPr>
        </p:nvSpPr>
        <p:spPr>
          <a:xfrm>
            <a:off x="1092200" y="1839736"/>
            <a:ext cx="10515600" cy="4577115"/>
          </a:xfrm>
        </p:spPr>
        <p:txBody>
          <a:bodyPr vert="horz" lIns="91440" tIns="45720" rIns="91440" bIns="45720" rtlCol="0" anchor="t">
            <a:normAutofit/>
          </a:bodyPr>
          <a:lstStyle/>
          <a:p>
            <a:pPr marL="0" indent="0">
              <a:lnSpc>
                <a:spcPct val="150000"/>
              </a:lnSpc>
              <a:buNone/>
            </a:pPr>
            <a:r>
              <a:rPr lang="en-US">
                <a:latin typeface="Segoe UI Light"/>
                <a:cs typeface="Calibri"/>
              </a:rPr>
              <a:t>Customer Flow</a:t>
            </a:r>
            <a:endParaRPr lang="en-US" u="sng">
              <a:latin typeface="Segoe UI Light"/>
              <a:cs typeface="Calibri"/>
            </a:endParaRPr>
          </a:p>
          <a:p>
            <a:pPr>
              <a:lnSpc>
                <a:spcPct val="150000"/>
              </a:lnSpc>
            </a:pPr>
            <a:r>
              <a:rPr lang="en-US">
                <a:latin typeface="Segoe UI Semilight"/>
                <a:cs typeface="Calibri"/>
              </a:rPr>
              <a:t>Customer Registers for Instacart</a:t>
            </a:r>
          </a:p>
          <a:p>
            <a:pPr lvl="1"/>
            <a:r>
              <a:rPr lang="en-US">
                <a:latin typeface="Segoe UI Semilight"/>
                <a:ea typeface="+mn-lt"/>
                <a:cs typeface="+mn-lt"/>
              </a:rPr>
              <a:t>Input payment information, location, and basic preferences</a:t>
            </a:r>
            <a:endParaRPr lang="en-US">
              <a:latin typeface="Segoe UI Semilight"/>
              <a:cs typeface="Calibri"/>
            </a:endParaRPr>
          </a:p>
          <a:p>
            <a:r>
              <a:rPr lang="en-US">
                <a:latin typeface="Segoe UI Semilight"/>
                <a:cs typeface="Calibri"/>
              </a:rPr>
              <a:t>Select a local store, groceries and any special instructions</a:t>
            </a:r>
          </a:p>
          <a:p>
            <a:pPr lvl="1"/>
            <a:r>
              <a:rPr lang="en-US">
                <a:latin typeface="Segoe UI Semilight"/>
                <a:ea typeface="+mn-lt"/>
                <a:cs typeface="+mn-lt"/>
              </a:rPr>
              <a:t>Output: Shopper receives order</a:t>
            </a:r>
            <a:endParaRPr lang="en-US">
              <a:latin typeface="Segoe UI Semilight"/>
              <a:cs typeface="Calibri"/>
            </a:endParaRPr>
          </a:p>
          <a:p>
            <a:r>
              <a:rPr lang="en-US">
                <a:latin typeface="Segoe UI Semilight"/>
                <a:cs typeface="Calibri"/>
              </a:rPr>
              <a:t>Shopper selects groceries and delivers to customer</a:t>
            </a:r>
          </a:p>
          <a:p>
            <a:pPr lvl="1"/>
            <a:r>
              <a:rPr lang="en-US">
                <a:latin typeface="Segoe UI Semilight"/>
                <a:ea typeface="+mn-lt"/>
                <a:cs typeface="+mn-lt"/>
              </a:rPr>
              <a:t>Customer has option to add tip, review shopper/experience</a:t>
            </a:r>
            <a:endParaRPr lang="en-US">
              <a:latin typeface="Segoe UI Semilight"/>
              <a:cs typeface="Calibri"/>
            </a:endParaRPr>
          </a:p>
          <a:p>
            <a:r>
              <a:rPr lang="en-US">
                <a:latin typeface="Segoe UI Semilight"/>
                <a:cs typeface="Calibri"/>
              </a:rPr>
              <a:t>Flexibility to re-order at your convenience! (Automated or in-app)</a:t>
            </a:r>
          </a:p>
          <a:p>
            <a:pPr lvl="1"/>
            <a:endParaRPr lang="en-US">
              <a:latin typeface="Segoe UI Semilight"/>
              <a:cs typeface="Calibri"/>
            </a:endParaRPr>
          </a:p>
        </p:txBody>
      </p:sp>
      <p:grpSp>
        <p:nvGrpSpPr>
          <p:cNvPr id="4" name="Group 1">
            <a:extLst>
              <a:ext uri="{FF2B5EF4-FFF2-40B4-BE49-F238E27FC236}">
                <a16:creationId xmlns:a16="http://schemas.microsoft.com/office/drawing/2014/main" id="{3F704584-D735-6C22-7895-93C3F73EE7B4}"/>
              </a:ext>
            </a:extLst>
          </p:cNvPr>
          <p:cNvGrpSpPr/>
          <p:nvPr/>
        </p:nvGrpSpPr>
        <p:grpSpPr>
          <a:xfrm>
            <a:off x="-9" y="-30486"/>
            <a:ext cx="848434" cy="6888486"/>
            <a:chOff x="-9" y="-30486"/>
            <a:chExt cx="848434" cy="6888486"/>
          </a:xfrm>
        </p:grpSpPr>
        <p:sp>
          <p:nvSpPr>
            <p:cNvPr id="5" name="AutoShape 11">
              <a:extLst>
                <a:ext uri="{FF2B5EF4-FFF2-40B4-BE49-F238E27FC236}">
                  <a16:creationId xmlns:a16="http://schemas.microsoft.com/office/drawing/2014/main" id="{ADFADB78-7346-6161-08C8-EF2B5C2ED2EA}"/>
                </a:ext>
              </a:extLst>
            </p:cNvPr>
            <p:cNvSpPr/>
            <p:nvPr/>
          </p:nvSpPr>
          <p:spPr>
            <a:xfrm rot="5400013">
              <a:off x="-3025690" y="2995470"/>
              <a:ext cx="6888211" cy="836849"/>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53B94E17-3E73-F13E-876C-A7F5F899E100}"/>
                </a:ext>
              </a:extLst>
            </p:cNvPr>
            <p:cNvSpPr/>
            <p:nvPr/>
          </p:nvSpPr>
          <p:spPr>
            <a:xfrm rot="5400013">
              <a:off x="-2740499" y="3268802"/>
              <a:ext cx="6888211" cy="289636"/>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3001351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126CBF-72B3-2083-8E86-B54E10B00B64}"/>
              </a:ext>
            </a:extLst>
          </p:cNvPr>
          <p:cNvSpPr txBox="1"/>
          <p:nvPr/>
        </p:nvSpPr>
        <p:spPr>
          <a:xfrm>
            <a:off x="1395652" y="474285"/>
            <a:ext cx="3840026" cy="907941"/>
          </a:xfrm>
          <a:prstGeom prst="rect">
            <a:avLst/>
          </a:prstGeom>
          <a:noFill/>
        </p:spPr>
        <p:txBody>
          <a:bodyPr wrap="none" rtlCol="0">
            <a:spAutoFit/>
          </a:bodyPr>
          <a:lstStyle/>
          <a:p>
            <a:pPr rtl="0">
              <a:spcBef>
                <a:spcPts val="1400"/>
              </a:spcBef>
              <a:spcAft>
                <a:spcPts val="400"/>
              </a:spcAft>
            </a:pPr>
            <a:r>
              <a:rPr lang="en-US" sz="2000" b="1">
                <a:latin typeface="Segoe UI Semilight"/>
                <a:cs typeface="Calibri"/>
              </a:rPr>
              <a:t>Association Mining: Rule 3</a:t>
            </a:r>
          </a:p>
          <a:p>
            <a:pPr>
              <a:spcBef>
                <a:spcPts val="1400"/>
              </a:spcBef>
              <a:spcAft>
                <a:spcPts val="400"/>
              </a:spcAft>
            </a:pPr>
            <a:r>
              <a:rPr lang="en-US">
                <a:latin typeface="Segoe UI Light" panose="020B0502040204020203" pitchFamily="34" charset="0"/>
                <a:cs typeface="Segoe UI Light" panose="020B0502040204020203" pitchFamily="34" charset="0"/>
              </a:rPr>
              <a:t>Support – 0. 001 and confidence – 0.4</a:t>
            </a:r>
            <a:endParaRPr lang="en-IN">
              <a:effectLst/>
              <a:latin typeface="Segoe UI Light" panose="020B0502040204020203"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0B1D80AF-DE7F-6056-2B6E-224F413E7AC6}"/>
              </a:ext>
            </a:extLst>
          </p:cNvPr>
          <p:cNvSpPr/>
          <p:nvPr/>
        </p:nvSpPr>
        <p:spPr>
          <a:xfrm>
            <a:off x="3446585" y="6050308"/>
            <a:ext cx="2239108" cy="75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57B2AE-223D-07A8-7360-DCA9AEC5DFB5}"/>
              </a:ext>
            </a:extLst>
          </p:cNvPr>
          <p:cNvSpPr txBox="1"/>
          <p:nvPr/>
        </p:nvSpPr>
        <p:spPr>
          <a:xfrm>
            <a:off x="1395651" y="4423521"/>
            <a:ext cx="9999180" cy="1702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a:latin typeface="Segoe UI Light" panose="020B0502040204020203" pitchFamily="34" charset="0"/>
                <a:cs typeface="Segoe UI Light" panose="020B0502040204020203" pitchFamily="34" charset="0"/>
              </a:rPr>
              <a:t>Increase the support and decrease confidence to get rules of some more frequent items but with less confidence.</a:t>
            </a:r>
          </a:p>
          <a:p>
            <a:pPr marL="285750" indent="-285750">
              <a:lnSpc>
                <a:spcPct val="150000"/>
              </a:lnSpc>
              <a:buFont typeface="Arial" panose="020B0604020202020204" pitchFamily="34" charset="0"/>
              <a:buChar char="•"/>
            </a:pPr>
            <a:r>
              <a:rPr lang="en-IN">
                <a:latin typeface="Segoe UI Light" panose="020B0502040204020203" pitchFamily="34" charset="0"/>
                <a:cs typeface="Segoe UI Light" panose="020B0502040204020203" pitchFamily="34" charset="0"/>
              </a:rPr>
              <a:t>Now we see some yogurts, fruits and drinks which were often bought together.</a:t>
            </a:r>
            <a:endParaRPr lang="en-US">
              <a:latin typeface="Segoe UI Light" panose="020B0502040204020203" pitchFamily="34" charset="0"/>
              <a:cs typeface="Segoe UI Light" panose="020B0502040204020203" pitchFamily="34" charset="0"/>
            </a:endParaRPr>
          </a:p>
          <a:p>
            <a:pPr>
              <a:lnSpc>
                <a:spcPct val="150000"/>
              </a:lnSpc>
            </a:pPr>
            <a:endParaRPr lang="en-US">
              <a:latin typeface="Segoe UI Light" panose="020B0502040204020203" pitchFamily="34" charset="0"/>
              <a:cs typeface="Segoe UI Light" panose="020B0502040204020203" pitchFamily="34" charset="0"/>
            </a:endParaRPr>
          </a:p>
        </p:txBody>
      </p:sp>
      <p:pic>
        <p:nvPicPr>
          <p:cNvPr id="6" name="Picture 5" descr="Graphical user interface, text&#10;&#10;Description automatically generated">
            <a:extLst>
              <a:ext uri="{FF2B5EF4-FFF2-40B4-BE49-F238E27FC236}">
                <a16:creationId xmlns:a16="http://schemas.microsoft.com/office/drawing/2014/main" id="{DD70074F-3FA7-38C6-A725-8FAABA43C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51" y="1908929"/>
            <a:ext cx="10670987" cy="1987888"/>
          </a:xfrm>
          <a:prstGeom prst="rect">
            <a:avLst/>
          </a:prstGeom>
        </p:spPr>
      </p:pic>
      <p:grpSp>
        <p:nvGrpSpPr>
          <p:cNvPr id="7" name="Group 1">
            <a:extLst>
              <a:ext uri="{FF2B5EF4-FFF2-40B4-BE49-F238E27FC236}">
                <a16:creationId xmlns:a16="http://schemas.microsoft.com/office/drawing/2014/main" id="{97421695-B04F-4895-DD64-333011540C12}"/>
              </a:ext>
            </a:extLst>
          </p:cNvPr>
          <p:cNvGrpSpPr/>
          <p:nvPr/>
        </p:nvGrpSpPr>
        <p:grpSpPr>
          <a:xfrm>
            <a:off x="-9" y="-30486"/>
            <a:ext cx="848434" cy="6888486"/>
            <a:chOff x="-9" y="-30486"/>
            <a:chExt cx="848434" cy="6888486"/>
          </a:xfrm>
        </p:grpSpPr>
        <p:sp>
          <p:nvSpPr>
            <p:cNvPr id="12" name="AutoShape 11">
              <a:extLst>
                <a:ext uri="{FF2B5EF4-FFF2-40B4-BE49-F238E27FC236}">
                  <a16:creationId xmlns:a16="http://schemas.microsoft.com/office/drawing/2014/main" id="{B1B9B2E0-670D-7EE9-C5C7-4A340BC9DCA3}"/>
                </a:ext>
              </a:extLst>
            </p:cNvPr>
            <p:cNvSpPr/>
            <p:nvPr/>
          </p:nvSpPr>
          <p:spPr>
            <a:xfrm rot="5400013">
              <a:off x="-3025690" y="2995470"/>
              <a:ext cx="6888211" cy="836849"/>
            </a:xfrm>
            <a:prstGeom prst="rect">
              <a:avLst/>
            </a:prstGeom>
            <a:solidFill>
              <a:srgbClr val="D23425"/>
            </a:solidFill>
            <a:ln cap="flat">
              <a:noFill/>
              <a:prstDash val="solid"/>
            </a:ln>
          </p:spPr>
          <p:txBody>
            <a:bodyPr lIns="0" tIns="0" rIns="0" bIns="0"/>
            <a:lstStyle/>
            <a:p>
              <a:endParaRPr lang="en-IN"/>
            </a:p>
          </p:txBody>
        </p:sp>
        <p:sp>
          <p:nvSpPr>
            <p:cNvPr id="13" name="AutoShape 11">
              <a:extLst>
                <a:ext uri="{FF2B5EF4-FFF2-40B4-BE49-F238E27FC236}">
                  <a16:creationId xmlns:a16="http://schemas.microsoft.com/office/drawing/2014/main" id="{57CF22AA-F792-F7BF-7515-DBE8832627AC}"/>
                </a:ext>
              </a:extLst>
            </p:cNvPr>
            <p:cNvSpPr/>
            <p:nvPr/>
          </p:nvSpPr>
          <p:spPr>
            <a:xfrm rot="5400013">
              <a:off x="-2740499" y="3268802"/>
              <a:ext cx="6888211" cy="289636"/>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126533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126CBF-72B3-2083-8E86-B54E10B00B64}"/>
              </a:ext>
            </a:extLst>
          </p:cNvPr>
          <p:cNvSpPr txBox="1"/>
          <p:nvPr/>
        </p:nvSpPr>
        <p:spPr>
          <a:xfrm>
            <a:off x="1395652" y="474285"/>
            <a:ext cx="3354444" cy="400110"/>
          </a:xfrm>
          <a:prstGeom prst="rect">
            <a:avLst/>
          </a:prstGeom>
          <a:noFill/>
        </p:spPr>
        <p:txBody>
          <a:bodyPr wrap="none" rtlCol="0">
            <a:spAutoFit/>
          </a:bodyPr>
          <a:lstStyle/>
          <a:p>
            <a:pPr>
              <a:spcBef>
                <a:spcPts val="1400"/>
              </a:spcBef>
              <a:spcAft>
                <a:spcPts val="400"/>
              </a:spcAft>
            </a:pPr>
            <a:r>
              <a:rPr lang="en-IN" sz="2000" b="1">
                <a:effectLst/>
                <a:latin typeface="Segoe UI Light" panose="020B0502040204020203" pitchFamily="34" charset="0"/>
                <a:cs typeface="Segoe UI Light" panose="020B0502040204020203" pitchFamily="34" charset="0"/>
              </a:rPr>
              <a:t>Prediction: Logistic regression</a:t>
            </a:r>
          </a:p>
        </p:txBody>
      </p:sp>
      <p:sp>
        <p:nvSpPr>
          <p:cNvPr id="15" name="Rectangle 14">
            <a:extLst>
              <a:ext uri="{FF2B5EF4-FFF2-40B4-BE49-F238E27FC236}">
                <a16:creationId xmlns:a16="http://schemas.microsoft.com/office/drawing/2014/main" id="{0B1D80AF-DE7F-6056-2B6E-224F413E7AC6}"/>
              </a:ext>
            </a:extLst>
          </p:cNvPr>
          <p:cNvSpPr/>
          <p:nvPr/>
        </p:nvSpPr>
        <p:spPr>
          <a:xfrm>
            <a:off x="3446585" y="6050308"/>
            <a:ext cx="2239108" cy="75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E57B2AE-223D-07A8-7360-DCA9AEC5DFB5}"/>
              </a:ext>
            </a:extLst>
          </p:cNvPr>
          <p:cNvSpPr txBox="1"/>
          <p:nvPr/>
        </p:nvSpPr>
        <p:spPr>
          <a:xfrm>
            <a:off x="1395652" y="800256"/>
            <a:ext cx="9577148" cy="456215"/>
          </a:xfrm>
          <a:prstGeom prst="rect">
            <a:avLst/>
          </a:prstGeom>
          <a:noFill/>
        </p:spPr>
        <p:txBody>
          <a:bodyPr wrap="square" rtlCol="0">
            <a:spAutoFit/>
          </a:bodyPr>
          <a:lstStyle/>
          <a:p>
            <a:pPr>
              <a:lnSpc>
                <a:spcPct val="150000"/>
              </a:lnSpc>
            </a:pPr>
            <a:r>
              <a:rPr lang="en-IN">
                <a:latin typeface="Segoe UI Light" panose="020B0502040204020203" pitchFamily="34" charset="0"/>
                <a:cs typeface="Segoe UI Light" panose="020B0502040204020203" pitchFamily="34" charset="0"/>
              </a:rPr>
              <a:t>Can we use logistic regression to predict whether a product will be re-ordered?</a:t>
            </a:r>
          </a:p>
        </p:txBody>
      </p:sp>
      <p:grpSp>
        <p:nvGrpSpPr>
          <p:cNvPr id="4" name="Group 23">
            <a:extLst>
              <a:ext uri="{FF2B5EF4-FFF2-40B4-BE49-F238E27FC236}">
                <a16:creationId xmlns:a16="http://schemas.microsoft.com/office/drawing/2014/main" id="{971F8BD1-5C37-DD92-1925-BE2DB11F34B8}"/>
              </a:ext>
            </a:extLst>
          </p:cNvPr>
          <p:cNvGrpSpPr/>
          <p:nvPr/>
        </p:nvGrpSpPr>
        <p:grpSpPr>
          <a:xfrm>
            <a:off x="-480" y="6329897"/>
            <a:ext cx="12192480" cy="550789"/>
            <a:chOff x="-484" y="6321420"/>
            <a:chExt cx="12192480" cy="550789"/>
          </a:xfrm>
        </p:grpSpPr>
        <p:sp>
          <p:nvSpPr>
            <p:cNvPr id="5" name="AutoShape 11">
              <a:extLst>
                <a:ext uri="{FF2B5EF4-FFF2-40B4-BE49-F238E27FC236}">
                  <a16:creationId xmlns:a16="http://schemas.microsoft.com/office/drawing/2014/main" id="{F73F1FE2-5720-3984-5D6A-3442EEDE0AD9}"/>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8" name="AutoShape 11">
              <a:extLst>
                <a:ext uri="{FF2B5EF4-FFF2-40B4-BE49-F238E27FC236}">
                  <a16:creationId xmlns:a16="http://schemas.microsoft.com/office/drawing/2014/main" id="{901EA5BD-60EE-C823-3BF9-E52028AE09DE}"/>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pic>
        <p:nvPicPr>
          <p:cNvPr id="10" name="Picture 9" descr="Text, table&#10;&#10;Description automatically generated">
            <a:extLst>
              <a:ext uri="{FF2B5EF4-FFF2-40B4-BE49-F238E27FC236}">
                <a16:creationId xmlns:a16="http://schemas.microsoft.com/office/drawing/2014/main" id="{A2CB3F95-0C5B-3775-9F0D-55BEF4D67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949" y="1571984"/>
            <a:ext cx="4063271" cy="4442400"/>
          </a:xfrm>
          <a:prstGeom prst="rect">
            <a:avLst/>
          </a:prstGeom>
          <a:ln>
            <a:solidFill>
              <a:schemeClr val="bg2">
                <a:lumMod val="90000"/>
              </a:schemeClr>
            </a:solidFill>
          </a:ln>
        </p:spPr>
      </p:pic>
      <p:sp>
        <p:nvSpPr>
          <p:cNvPr id="11" name="TextBox 10">
            <a:extLst>
              <a:ext uri="{FF2B5EF4-FFF2-40B4-BE49-F238E27FC236}">
                <a16:creationId xmlns:a16="http://schemas.microsoft.com/office/drawing/2014/main" id="{A0B306D9-D426-9AD5-E11E-7D53E90BF1E2}"/>
              </a:ext>
            </a:extLst>
          </p:cNvPr>
          <p:cNvSpPr txBox="1"/>
          <p:nvPr/>
        </p:nvSpPr>
        <p:spPr>
          <a:xfrm>
            <a:off x="6909529" y="1583534"/>
            <a:ext cx="4063271" cy="37802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a:latin typeface="Segoe UI Light" panose="020B0502040204020203" pitchFamily="34" charset="0"/>
                <a:cs typeface="Segoe UI Light" panose="020B0502040204020203" pitchFamily="34" charset="0"/>
              </a:rPr>
              <a:t>Using all the relevant predictors we can create a model to classify whether a product has chances to be reordered.</a:t>
            </a:r>
          </a:p>
          <a:p>
            <a:pPr>
              <a:lnSpc>
                <a:spcPct val="150000"/>
              </a:lnSpc>
            </a:pPr>
            <a:endParaRPr lang="en-IN">
              <a:latin typeface="Segoe UI Light" panose="020B0502040204020203" pitchFamily="34" charset="0"/>
              <a:cs typeface="Segoe UI Light" panose="020B0502040204020203" pitchFamily="34" charset="0"/>
            </a:endParaRPr>
          </a:p>
          <a:p>
            <a:pPr marL="285750" indent="-285750">
              <a:lnSpc>
                <a:spcPct val="150000"/>
              </a:lnSpc>
              <a:buFont typeface="Arial" panose="020B0604020202020204" pitchFamily="34" charset="0"/>
              <a:buChar char="•"/>
            </a:pPr>
            <a:r>
              <a:rPr lang="en-IN">
                <a:latin typeface="Segoe UI Light" panose="020B0502040204020203" pitchFamily="34" charset="0"/>
                <a:cs typeface="Segoe UI Light" panose="020B0502040204020203" pitchFamily="34" charset="0"/>
              </a:rPr>
              <a:t>Using Logistic regression over a training dataset of size (30356421 X 11 ) our accuracy rate calculates as 65%</a:t>
            </a:r>
          </a:p>
        </p:txBody>
      </p:sp>
    </p:spTree>
    <p:extLst>
      <p:ext uri="{BB962C8B-B14F-4D97-AF65-F5344CB8AC3E}">
        <p14:creationId xmlns:p14="http://schemas.microsoft.com/office/powerpoint/2010/main" val="3146637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1F37F-ACBD-3212-E47E-CAEC94165BC5}"/>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Recommendations</a:t>
            </a:r>
          </a:p>
        </p:txBody>
      </p:sp>
      <p:sp>
        <p:nvSpPr>
          <p:cNvPr id="3" name="Content Placeholder 2">
            <a:extLst>
              <a:ext uri="{FF2B5EF4-FFF2-40B4-BE49-F238E27FC236}">
                <a16:creationId xmlns:a16="http://schemas.microsoft.com/office/drawing/2014/main" id="{DEBB3759-1835-F30A-3C1C-D9690DD8201E}"/>
              </a:ext>
            </a:extLst>
          </p:cNvPr>
          <p:cNvSpPr>
            <a:spLocks noGrp="1"/>
          </p:cNvSpPr>
          <p:nvPr>
            <p:ph idx="1"/>
          </p:nvPr>
        </p:nvSpPr>
        <p:spPr/>
        <p:txBody>
          <a:bodyPr vert="horz" lIns="91440" tIns="45720" rIns="91440" bIns="45720" rtlCol="0" anchor="t">
            <a:normAutofit/>
          </a:bodyPr>
          <a:lstStyle/>
          <a:p>
            <a:r>
              <a:rPr lang="en-US">
                <a:latin typeface="Segoe UI Semilight" panose="020B0502040204020203" pitchFamily="34" charset="0"/>
                <a:cs typeface="Segoe UI Semilight" panose="020B0502040204020203" pitchFamily="34" charset="0"/>
              </a:rPr>
              <a:t>Push automated product reorders!</a:t>
            </a:r>
          </a:p>
          <a:p>
            <a:r>
              <a:rPr lang="en-US">
                <a:latin typeface="Segoe UI Semilight" panose="020B0502040204020203" pitchFamily="34" charset="0"/>
                <a:cs typeface="Segoe UI Semilight" panose="020B0502040204020203" pitchFamily="34" charset="0"/>
              </a:rPr>
              <a:t>Adjust customer recommendations to reflect item reorder probability</a:t>
            </a:r>
          </a:p>
          <a:p>
            <a:r>
              <a:rPr lang="en-US">
                <a:latin typeface="Segoe UI Semilight" panose="020B0502040204020203" pitchFamily="34" charset="0"/>
                <a:cs typeface="Segoe UI Semilight" panose="020B0502040204020203" pitchFamily="34" charset="0"/>
              </a:rPr>
              <a:t>Create a "featured" items list based on purchasing habits</a:t>
            </a:r>
          </a:p>
          <a:p>
            <a:pPr lvl="1"/>
            <a:r>
              <a:rPr lang="en-US">
                <a:latin typeface="Segoe UI Semilight" panose="020B0502040204020203" pitchFamily="34" charset="0"/>
                <a:ea typeface="+mn-lt"/>
                <a:cs typeface="Segoe UI Semilight" panose="020B0502040204020203" pitchFamily="34" charset="0"/>
              </a:rPr>
              <a:t>Increase interactivity and customer engagement</a:t>
            </a:r>
          </a:p>
          <a:p>
            <a:r>
              <a:rPr lang="en-US">
                <a:latin typeface="Segoe UI Semilight" panose="020B0502040204020203" pitchFamily="34" charset="0"/>
                <a:ea typeface="+mn-lt"/>
                <a:cs typeface="Segoe UI Semilight" panose="020B0502040204020203" pitchFamily="34" charset="0"/>
              </a:rPr>
              <a:t>Adjust shopper hours to reflect purchase volume</a:t>
            </a:r>
          </a:p>
          <a:p>
            <a:pPr lvl="1"/>
            <a:r>
              <a:rPr lang="en-US">
                <a:latin typeface="Segoe UI Semilight" panose="020B0502040204020203" pitchFamily="34" charset="0"/>
                <a:cs typeface="Segoe UI Semilight" panose="020B0502040204020203" pitchFamily="34" charset="0"/>
              </a:rPr>
              <a:t>Sunday &amp; Monday from 10:00 AM –3:00 PM</a:t>
            </a:r>
          </a:p>
          <a:p>
            <a:endParaRPr lang="en-US">
              <a:latin typeface="Segoe UI Semilight" panose="020B0502040204020203" pitchFamily="34" charset="0"/>
              <a:cs typeface="Segoe UI Semilight" panose="020B0502040204020203" pitchFamily="34" charset="0"/>
            </a:endParaRPr>
          </a:p>
          <a:p>
            <a:endParaRPr lang="en-US">
              <a:latin typeface="Segoe UI Semilight" panose="020B0502040204020203" pitchFamily="34" charset="0"/>
              <a:cs typeface="Segoe UI Semilight" panose="020B0502040204020203" pitchFamily="34" charset="0"/>
            </a:endParaRPr>
          </a:p>
          <a:p>
            <a:pPr marL="457200" lvl="1" indent="0">
              <a:buNone/>
            </a:pPr>
            <a:endParaRPr lang="en-US">
              <a:latin typeface="Segoe UI Semilight" panose="020B0502040204020203" pitchFamily="34" charset="0"/>
              <a:cs typeface="Segoe UI Semilight" panose="020B0502040204020203" pitchFamily="34" charset="0"/>
            </a:endParaRPr>
          </a:p>
        </p:txBody>
      </p:sp>
      <p:grpSp>
        <p:nvGrpSpPr>
          <p:cNvPr id="4" name="Group 1">
            <a:extLst>
              <a:ext uri="{FF2B5EF4-FFF2-40B4-BE49-F238E27FC236}">
                <a16:creationId xmlns:a16="http://schemas.microsoft.com/office/drawing/2014/main" id="{F2D79F28-A4CA-E469-9884-1C3EC3ADF5AD}"/>
              </a:ext>
            </a:extLst>
          </p:cNvPr>
          <p:cNvGrpSpPr/>
          <p:nvPr/>
        </p:nvGrpSpPr>
        <p:grpSpPr>
          <a:xfrm>
            <a:off x="-9" y="-30486"/>
            <a:ext cx="848434" cy="6888486"/>
            <a:chOff x="-9" y="-30486"/>
            <a:chExt cx="848434" cy="6888486"/>
          </a:xfrm>
        </p:grpSpPr>
        <p:sp>
          <p:nvSpPr>
            <p:cNvPr id="5" name="AutoShape 11">
              <a:extLst>
                <a:ext uri="{FF2B5EF4-FFF2-40B4-BE49-F238E27FC236}">
                  <a16:creationId xmlns:a16="http://schemas.microsoft.com/office/drawing/2014/main" id="{421BCC50-1799-0252-2EAE-47CAADB563F0}"/>
                </a:ext>
              </a:extLst>
            </p:cNvPr>
            <p:cNvSpPr/>
            <p:nvPr/>
          </p:nvSpPr>
          <p:spPr>
            <a:xfrm rot="5400013">
              <a:off x="-3025690" y="2995470"/>
              <a:ext cx="6888211" cy="836849"/>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20ED61AC-F61B-AFA6-1F68-4C34C9BCC1AA}"/>
                </a:ext>
              </a:extLst>
            </p:cNvPr>
            <p:cNvSpPr/>
            <p:nvPr/>
          </p:nvSpPr>
          <p:spPr>
            <a:xfrm rot="5400013">
              <a:off x="-2740499" y="3268802"/>
              <a:ext cx="6888211" cy="289636"/>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1069099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F10B-24C3-C867-6248-577C76E874E8}"/>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Evolution of Instacart</a:t>
            </a:r>
          </a:p>
        </p:txBody>
      </p:sp>
      <p:sp>
        <p:nvSpPr>
          <p:cNvPr id="3" name="Content Placeholder 2">
            <a:extLst>
              <a:ext uri="{FF2B5EF4-FFF2-40B4-BE49-F238E27FC236}">
                <a16:creationId xmlns:a16="http://schemas.microsoft.com/office/drawing/2014/main" id="{86955040-13B0-2294-E3C2-5720B406A39A}"/>
              </a:ext>
            </a:extLst>
          </p:cNvPr>
          <p:cNvSpPr>
            <a:spLocks noGrp="1"/>
          </p:cNvSpPr>
          <p:nvPr>
            <p:ph idx="1"/>
          </p:nvPr>
        </p:nvSpPr>
        <p:spPr/>
        <p:txBody>
          <a:bodyPr vert="horz" lIns="91440" tIns="45720" rIns="91440" bIns="45720" rtlCol="0" anchor="t">
            <a:normAutofit/>
          </a:bodyPr>
          <a:lstStyle/>
          <a:p>
            <a:r>
              <a:rPr lang="en-US">
                <a:latin typeface="Segoe UI Semilight" panose="020B0502040204020203" pitchFamily="34" charset="0"/>
                <a:cs typeface="Segoe UI Semilight" panose="020B0502040204020203" pitchFamily="34" charset="0"/>
              </a:rPr>
              <a:t>New business strategies</a:t>
            </a:r>
          </a:p>
          <a:p>
            <a:pPr lvl="1"/>
            <a:r>
              <a:rPr lang="en-US">
                <a:latin typeface="Segoe UI Semilight" panose="020B0502040204020203" pitchFamily="34" charset="0"/>
                <a:ea typeface="+mn-lt"/>
                <a:cs typeface="Segoe UI Semilight" panose="020B0502040204020203" pitchFamily="34" charset="0"/>
              </a:rPr>
              <a:t>Growth-focused mindset</a:t>
            </a:r>
            <a:endParaRPr lang="en-US">
              <a:latin typeface="Segoe UI Semilight" panose="020B0502040204020203" pitchFamily="34" charset="0"/>
              <a:cs typeface="Segoe UI Semilight" panose="020B0502040204020203" pitchFamily="34" charset="0"/>
            </a:endParaRPr>
          </a:p>
          <a:p>
            <a:pPr marL="457200" lvl="1" indent="0">
              <a:buNone/>
            </a:pPr>
            <a:endParaRPr lang="en-US">
              <a:latin typeface="Segoe UI Semilight" panose="020B0502040204020203" pitchFamily="34" charset="0"/>
              <a:cs typeface="Segoe UI Semilight" panose="020B0502040204020203" pitchFamily="34" charset="0"/>
            </a:endParaRPr>
          </a:p>
          <a:p>
            <a:r>
              <a:rPr lang="en-US">
                <a:latin typeface="Segoe UI Semilight" panose="020B0502040204020203" pitchFamily="34" charset="0"/>
                <a:cs typeface="Segoe UI Semilight" panose="020B0502040204020203" pitchFamily="34" charset="0"/>
              </a:rPr>
              <a:t>Benefit of "Automated" Subscription Model</a:t>
            </a:r>
          </a:p>
          <a:p>
            <a:pPr lvl="1"/>
            <a:r>
              <a:rPr lang="en-US">
                <a:latin typeface="Segoe UI Semilight" panose="020B0502040204020203" pitchFamily="34" charset="0"/>
                <a:cs typeface="Segoe UI Semilight" panose="020B0502040204020203" pitchFamily="34" charset="0"/>
              </a:rPr>
              <a:t>Instacart as an everyday essential</a:t>
            </a:r>
          </a:p>
          <a:p>
            <a:pPr marL="457200" lvl="1" indent="0">
              <a:buNone/>
            </a:pPr>
            <a:endParaRPr lang="en-US" b="1">
              <a:latin typeface="Segoe UI Semilight" panose="020B0502040204020203" pitchFamily="34" charset="0"/>
              <a:cs typeface="Segoe UI Semilight" panose="020B0502040204020203" pitchFamily="34" charset="0"/>
            </a:endParaRPr>
          </a:p>
          <a:p>
            <a:pPr marL="457200" lvl="1" indent="0">
              <a:buNone/>
            </a:pPr>
            <a:endParaRPr lang="en-US" b="1">
              <a:latin typeface="Segoe UI Semilight" panose="020B0502040204020203" pitchFamily="34" charset="0"/>
              <a:cs typeface="Segoe UI Semilight" panose="020B0502040204020203" pitchFamily="34" charset="0"/>
            </a:endParaRPr>
          </a:p>
          <a:p>
            <a:pPr marL="457200" lvl="1" indent="0">
              <a:buNone/>
            </a:pPr>
            <a:endParaRPr lang="en-US" b="1">
              <a:latin typeface="Segoe UI Semilight" panose="020B0502040204020203" pitchFamily="34" charset="0"/>
              <a:cs typeface="Segoe UI Semilight" panose="020B0502040204020203" pitchFamily="34" charset="0"/>
            </a:endParaRPr>
          </a:p>
          <a:p>
            <a:pPr marL="457200" lvl="1" indent="0">
              <a:buNone/>
            </a:pPr>
            <a:r>
              <a:rPr lang="en-US" b="1">
                <a:latin typeface="Segoe UI Semibold" panose="020B0502040204020203" pitchFamily="34" charset="0"/>
                <a:cs typeface="Segoe UI Semibold" panose="020B0502040204020203" pitchFamily="34" charset="0"/>
              </a:rPr>
              <a:t>Thanks for listening! We'd be happy to answer any questions you have.</a:t>
            </a:r>
          </a:p>
          <a:p>
            <a:pPr lvl="1"/>
            <a:endParaRPr lang="en-US">
              <a:cs typeface="Calibri"/>
            </a:endParaRPr>
          </a:p>
        </p:txBody>
      </p:sp>
      <p:grpSp>
        <p:nvGrpSpPr>
          <p:cNvPr id="4" name="Group 23">
            <a:extLst>
              <a:ext uri="{FF2B5EF4-FFF2-40B4-BE49-F238E27FC236}">
                <a16:creationId xmlns:a16="http://schemas.microsoft.com/office/drawing/2014/main" id="{AF010E37-061C-36C8-B5DA-4563CCD4B560}"/>
              </a:ext>
            </a:extLst>
          </p:cNvPr>
          <p:cNvGrpSpPr/>
          <p:nvPr/>
        </p:nvGrpSpPr>
        <p:grpSpPr>
          <a:xfrm>
            <a:off x="-480" y="6329897"/>
            <a:ext cx="12192480" cy="550789"/>
            <a:chOff x="-484" y="6321420"/>
            <a:chExt cx="12192480" cy="550789"/>
          </a:xfrm>
        </p:grpSpPr>
        <p:sp>
          <p:nvSpPr>
            <p:cNvPr id="5" name="AutoShape 11">
              <a:extLst>
                <a:ext uri="{FF2B5EF4-FFF2-40B4-BE49-F238E27FC236}">
                  <a16:creationId xmlns:a16="http://schemas.microsoft.com/office/drawing/2014/main" id="{A62537E6-64D0-FB58-9AEF-172C3A8C2348}"/>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DC59F204-5C70-777C-0777-2864294F1EA3}"/>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375222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4BEE9-63F6-AC7E-B57B-62B6EBBD5400}"/>
              </a:ext>
            </a:extLst>
          </p:cNvPr>
          <p:cNvSpPr>
            <a:spLocks noGrp="1"/>
          </p:cNvSpPr>
          <p:nvPr>
            <p:ph type="title"/>
          </p:nvPr>
        </p:nvSpPr>
        <p:spPr/>
        <p:txBody>
          <a:bodyPr/>
          <a:lstStyle/>
          <a:p>
            <a:r>
              <a:rPr lang="en-US">
                <a:latin typeface="Segoe UI"/>
                <a:cs typeface="Calibri Light"/>
              </a:rPr>
              <a:t>The</a:t>
            </a:r>
            <a:r>
              <a:rPr lang="en-US">
                <a:cs typeface="Calibri Light"/>
              </a:rPr>
              <a:t> </a:t>
            </a:r>
            <a:r>
              <a:rPr lang="en-US">
                <a:latin typeface="Segoe UI"/>
                <a:cs typeface="Calibri Light"/>
              </a:rPr>
              <a:t>Brand</a:t>
            </a:r>
            <a:endParaRPr lang="en-US">
              <a:latin typeface="Segoe UI"/>
            </a:endParaRPr>
          </a:p>
        </p:txBody>
      </p:sp>
      <p:sp>
        <p:nvSpPr>
          <p:cNvPr id="3" name="Content Placeholder 2">
            <a:extLst>
              <a:ext uri="{FF2B5EF4-FFF2-40B4-BE49-F238E27FC236}">
                <a16:creationId xmlns:a16="http://schemas.microsoft.com/office/drawing/2014/main" id="{BF58D2F3-92C8-1938-C0CD-0DB67B2158A8}"/>
              </a:ext>
            </a:extLst>
          </p:cNvPr>
          <p:cNvSpPr>
            <a:spLocks noGrp="1"/>
          </p:cNvSpPr>
          <p:nvPr>
            <p:ph idx="1"/>
          </p:nvPr>
        </p:nvSpPr>
        <p:spPr/>
        <p:txBody>
          <a:bodyPr vert="horz" lIns="91440" tIns="45720" rIns="91440" bIns="45720" rtlCol="0" anchor="t">
            <a:normAutofit fontScale="92500"/>
          </a:bodyPr>
          <a:lstStyle/>
          <a:p>
            <a:r>
              <a:rPr lang="en-US">
                <a:latin typeface="Segoe UI Semilight"/>
                <a:cs typeface="Calibri"/>
              </a:rPr>
              <a:t>Customers are everything!</a:t>
            </a:r>
          </a:p>
          <a:p>
            <a:pPr lvl="1"/>
            <a:r>
              <a:rPr lang="en-US">
                <a:latin typeface="Segoe UI Semilight"/>
                <a:ea typeface="+mn-lt"/>
                <a:cs typeface="+mn-lt"/>
              </a:rPr>
              <a:t>Reliable, convenient, and efficient service</a:t>
            </a:r>
            <a:endParaRPr lang="en-US">
              <a:latin typeface="Segoe UI Semilight"/>
              <a:cs typeface="Calibri"/>
            </a:endParaRPr>
          </a:p>
          <a:p>
            <a:pPr marL="457200" lvl="1" indent="0">
              <a:buNone/>
            </a:pPr>
            <a:endParaRPr lang="en-US">
              <a:latin typeface="Segoe UI Semilight"/>
              <a:cs typeface="Calibri"/>
            </a:endParaRPr>
          </a:p>
          <a:p>
            <a:r>
              <a:rPr lang="en-US">
                <a:latin typeface="Segoe UI Semilight"/>
                <a:cs typeface="Calibri"/>
              </a:rPr>
              <a:t>"Grocery first, but not grocery only"</a:t>
            </a:r>
          </a:p>
          <a:p>
            <a:pPr marL="0" indent="0">
              <a:buNone/>
            </a:pPr>
            <a:endParaRPr lang="en-US">
              <a:latin typeface="Segoe UI Semilight"/>
              <a:cs typeface="Calibri"/>
            </a:endParaRPr>
          </a:p>
          <a:p>
            <a:r>
              <a:rPr lang="en-US">
                <a:latin typeface="Segoe UI Semilight"/>
                <a:cs typeface="Calibri"/>
              </a:rPr>
              <a:t>Partner with retailers</a:t>
            </a:r>
          </a:p>
          <a:p>
            <a:pPr lvl="1"/>
            <a:r>
              <a:rPr lang="en-US">
                <a:latin typeface="Segoe UI Semilight"/>
                <a:cs typeface="Calibri"/>
              </a:rPr>
              <a:t>Help shape customer experience, offer sales and support growth strategies</a:t>
            </a:r>
          </a:p>
          <a:p>
            <a:pPr marL="457200" lvl="1" indent="0">
              <a:buNone/>
            </a:pPr>
            <a:endParaRPr lang="en-US">
              <a:latin typeface="Segoe UI Semilight"/>
              <a:cs typeface="Calibri"/>
            </a:endParaRPr>
          </a:p>
          <a:p>
            <a:r>
              <a:rPr lang="en-US">
                <a:latin typeface="Segoe UI Semilight"/>
                <a:cs typeface="Calibri"/>
              </a:rPr>
              <a:t>Community - Building connection in the virtual grocery experience</a:t>
            </a:r>
          </a:p>
        </p:txBody>
      </p:sp>
      <p:grpSp>
        <p:nvGrpSpPr>
          <p:cNvPr id="4" name="Group 23">
            <a:extLst>
              <a:ext uri="{FF2B5EF4-FFF2-40B4-BE49-F238E27FC236}">
                <a16:creationId xmlns:a16="http://schemas.microsoft.com/office/drawing/2014/main" id="{B129F213-BBB0-20A0-836B-D4FF1C92D6EA}"/>
              </a:ext>
            </a:extLst>
          </p:cNvPr>
          <p:cNvGrpSpPr/>
          <p:nvPr/>
        </p:nvGrpSpPr>
        <p:grpSpPr>
          <a:xfrm>
            <a:off x="-480" y="6329897"/>
            <a:ext cx="12192480" cy="550789"/>
            <a:chOff x="-484" y="6321420"/>
            <a:chExt cx="12192480" cy="550789"/>
          </a:xfrm>
        </p:grpSpPr>
        <p:sp>
          <p:nvSpPr>
            <p:cNvPr id="5" name="AutoShape 11">
              <a:extLst>
                <a:ext uri="{FF2B5EF4-FFF2-40B4-BE49-F238E27FC236}">
                  <a16:creationId xmlns:a16="http://schemas.microsoft.com/office/drawing/2014/main" id="{37DB6D24-6602-8818-1472-AA72EE01F635}"/>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9497A825-0BD7-3254-ED07-7DEAD328C9C2}"/>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332804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5CDF-BEE8-DE62-CDDF-FA953950ACBA}"/>
              </a:ext>
            </a:extLst>
          </p:cNvPr>
          <p:cNvSpPr>
            <a:spLocks noGrp="1"/>
          </p:cNvSpPr>
          <p:nvPr>
            <p:ph type="title"/>
          </p:nvPr>
        </p:nvSpPr>
        <p:spPr>
          <a:xfrm>
            <a:off x="1106311" y="266347"/>
            <a:ext cx="10515600" cy="1325563"/>
          </a:xfrm>
        </p:spPr>
        <p:txBody>
          <a:bodyPr/>
          <a:lstStyle/>
          <a:p>
            <a:r>
              <a:rPr lang="en-US">
                <a:latin typeface="Segoe UI"/>
                <a:cs typeface="Calibri Light"/>
              </a:rPr>
              <a:t>The Mission</a:t>
            </a:r>
            <a:endParaRPr lang="en-US">
              <a:latin typeface="Segoe UI"/>
              <a:cs typeface="Segoe UI"/>
            </a:endParaRPr>
          </a:p>
        </p:txBody>
      </p:sp>
      <p:sp>
        <p:nvSpPr>
          <p:cNvPr id="3" name="Content Placeholder 2">
            <a:extLst>
              <a:ext uri="{FF2B5EF4-FFF2-40B4-BE49-F238E27FC236}">
                <a16:creationId xmlns:a16="http://schemas.microsoft.com/office/drawing/2014/main" id="{F6AFBE4D-E042-09E0-FCDF-6EE94285F5C9}"/>
              </a:ext>
            </a:extLst>
          </p:cNvPr>
          <p:cNvSpPr>
            <a:spLocks noGrp="1"/>
          </p:cNvSpPr>
          <p:nvPr>
            <p:ph idx="1"/>
          </p:nvPr>
        </p:nvSpPr>
        <p:spPr>
          <a:xfrm>
            <a:off x="1106312" y="1966736"/>
            <a:ext cx="10515600" cy="4351338"/>
          </a:xfrm>
        </p:spPr>
        <p:txBody>
          <a:bodyPr vert="horz" lIns="91440" tIns="45720" rIns="91440" bIns="45720" rtlCol="0" anchor="t">
            <a:normAutofit/>
          </a:bodyPr>
          <a:lstStyle/>
          <a:p>
            <a:r>
              <a:rPr lang="en-US">
                <a:latin typeface="Segoe UI Semilight"/>
                <a:ea typeface="+mn-lt"/>
                <a:cs typeface="+mn-lt"/>
              </a:rPr>
              <a:t>"Create a world where everyone has access to the food they love."</a:t>
            </a:r>
          </a:p>
          <a:p>
            <a:pPr marL="0" indent="0">
              <a:buNone/>
            </a:pPr>
            <a:endParaRPr lang="en-US">
              <a:latin typeface="Segoe UI Semilight"/>
              <a:ea typeface="+mn-lt"/>
              <a:cs typeface="+mn-lt"/>
            </a:endParaRPr>
          </a:p>
          <a:p>
            <a:r>
              <a:rPr lang="en-US">
                <a:latin typeface="Segoe UI Semilight"/>
                <a:ea typeface="+mn-lt"/>
                <a:cs typeface="+mn-lt"/>
              </a:rPr>
              <a:t>Three Pillars:</a:t>
            </a:r>
          </a:p>
          <a:p>
            <a:pPr lvl="1"/>
            <a:r>
              <a:rPr lang="en-US">
                <a:latin typeface="Segoe UI Semilight"/>
                <a:ea typeface="+mn-lt"/>
                <a:cs typeface="+mn-lt"/>
              </a:rPr>
              <a:t>Service, Accessibility, and Convenience</a:t>
            </a:r>
          </a:p>
          <a:p>
            <a:r>
              <a:rPr lang="en-US">
                <a:latin typeface="Segoe UI Semilight"/>
                <a:ea typeface="+mn-lt"/>
                <a:cs typeface="+mn-lt"/>
              </a:rPr>
              <a:t>As Instacart scales, maintaining sense of community is essential</a:t>
            </a:r>
          </a:p>
          <a:p>
            <a:pPr lvl="1"/>
            <a:r>
              <a:rPr lang="en-US">
                <a:latin typeface="Segoe UI Semilight"/>
                <a:ea typeface="+mn-lt"/>
                <a:cs typeface="+mn-lt"/>
              </a:rPr>
              <a:t>Leverage scale and quality to connect with customer desires</a:t>
            </a:r>
            <a:endParaRPr lang="en-US">
              <a:latin typeface="Segoe UI Semilight"/>
              <a:cs typeface="Calibri"/>
            </a:endParaRPr>
          </a:p>
          <a:p>
            <a:pPr lvl="1"/>
            <a:endParaRPr lang="en-US">
              <a:solidFill>
                <a:srgbClr val="000000"/>
              </a:solidFill>
              <a:latin typeface="Segoe UI Semilight"/>
              <a:cs typeface="Calibri"/>
            </a:endParaRPr>
          </a:p>
          <a:p>
            <a:pPr marL="0" indent="0">
              <a:buNone/>
            </a:pPr>
            <a:r>
              <a:rPr lang="en-US" b="1">
                <a:solidFill>
                  <a:schemeClr val="accent1">
                    <a:lumMod val="75000"/>
                  </a:schemeClr>
                </a:solidFill>
                <a:latin typeface="Segoe UI Semilight"/>
                <a:cs typeface="Calibri"/>
              </a:rPr>
              <a:t>Evolving Brand Image</a:t>
            </a:r>
          </a:p>
          <a:p>
            <a:pPr lvl="1"/>
            <a:endParaRPr lang="en-US">
              <a:latin typeface="Segoe UI Semilight"/>
              <a:cs typeface="Calibri"/>
            </a:endParaRPr>
          </a:p>
          <a:p>
            <a:pPr marL="457200" lvl="1" indent="0">
              <a:buNone/>
            </a:pPr>
            <a:endParaRPr lang="en-US">
              <a:latin typeface="Segoe UI Semilight"/>
              <a:cs typeface="Calibri"/>
            </a:endParaRPr>
          </a:p>
          <a:p>
            <a:pPr marL="457200" lvl="1" indent="0">
              <a:buNone/>
            </a:pPr>
            <a:endParaRPr lang="en-US">
              <a:latin typeface="Segoe UI Semilight"/>
              <a:cs typeface="Calibri"/>
            </a:endParaRPr>
          </a:p>
        </p:txBody>
      </p:sp>
      <p:grpSp>
        <p:nvGrpSpPr>
          <p:cNvPr id="4" name="Group 1">
            <a:extLst>
              <a:ext uri="{FF2B5EF4-FFF2-40B4-BE49-F238E27FC236}">
                <a16:creationId xmlns:a16="http://schemas.microsoft.com/office/drawing/2014/main" id="{EE8FD464-39BA-2B5A-2D5B-16ED942A5620}"/>
              </a:ext>
            </a:extLst>
          </p:cNvPr>
          <p:cNvGrpSpPr/>
          <p:nvPr/>
        </p:nvGrpSpPr>
        <p:grpSpPr>
          <a:xfrm>
            <a:off x="-9" y="-30486"/>
            <a:ext cx="848434" cy="6888486"/>
            <a:chOff x="-9" y="-30486"/>
            <a:chExt cx="848434" cy="6888486"/>
          </a:xfrm>
        </p:grpSpPr>
        <p:sp>
          <p:nvSpPr>
            <p:cNvPr id="5" name="AutoShape 11">
              <a:extLst>
                <a:ext uri="{FF2B5EF4-FFF2-40B4-BE49-F238E27FC236}">
                  <a16:creationId xmlns:a16="http://schemas.microsoft.com/office/drawing/2014/main" id="{C74858AC-E2C1-B9BF-46FE-B0B323515221}"/>
                </a:ext>
              </a:extLst>
            </p:cNvPr>
            <p:cNvSpPr/>
            <p:nvPr/>
          </p:nvSpPr>
          <p:spPr>
            <a:xfrm rot="5400013">
              <a:off x="-3025690" y="2995470"/>
              <a:ext cx="6888211" cy="836849"/>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A65CB288-E582-47B7-9186-C2D02D3B419C}"/>
                </a:ext>
              </a:extLst>
            </p:cNvPr>
            <p:cNvSpPr/>
            <p:nvPr/>
          </p:nvSpPr>
          <p:spPr>
            <a:xfrm rot="5400013">
              <a:off x="-2740499" y="3268802"/>
              <a:ext cx="6888211" cy="289636"/>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282585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CB76-70C6-9190-E1F0-BEC0C5C88EFC}"/>
              </a:ext>
            </a:extLst>
          </p:cNvPr>
          <p:cNvSpPr>
            <a:spLocks noGrp="1"/>
          </p:cNvSpPr>
          <p:nvPr>
            <p:ph type="title"/>
          </p:nvPr>
        </p:nvSpPr>
        <p:spPr/>
        <p:txBody>
          <a:bodyPr/>
          <a:lstStyle/>
          <a:p>
            <a:r>
              <a:rPr lang="en-US">
                <a:latin typeface="Segoe UI"/>
                <a:cs typeface="Calibri Light"/>
              </a:rPr>
              <a:t>The Marketplace</a:t>
            </a:r>
            <a:endParaRPr lang="en-US">
              <a:latin typeface="Segoe UI"/>
              <a:cs typeface="Segoe UI"/>
            </a:endParaRPr>
          </a:p>
        </p:txBody>
      </p:sp>
      <p:sp>
        <p:nvSpPr>
          <p:cNvPr id="3" name="Content Placeholder 2">
            <a:extLst>
              <a:ext uri="{FF2B5EF4-FFF2-40B4-BE49-F238E27FC236}">
                <a16:creationId xmlns:a16="http://schemas.microsoft.com/office/drawing/2014/main" id="{A7769D47-1200-1F68-501A-5B7AC2BC8E24}"/>
              </a:ext>
            </a:extLst>
          </p:cNvPr>
          <p:cNvSpPr>
            <a:spLocks noGrp="1"/>
          </p:cNvSpPr>
          <p:nvPr>
            <p:ph idx="1"/>
          </p:nvPr>
        </p:nvSpPr>
        <p:spPr/>
        <p:txBody>
          <a:bodyPr vert="horz" lIns="91440" tIns="45720" rIns="91440" bIns="45720" rtlCol="0" anchor="t">
            <a:normAutofit/>
          </a:bodyPr>
          <a:lstStyle/>
          <a:p>
            <a:r>
              <a:rPr lang="en-US">
                <a:solidFill>
                  <a:schemeClr val="accent1"/>
                </a:solidFill>
                <a:latin typeface="Segoe UI Semilight"/>
                <a:cs typeface="Calibri"/>
              </a:rPr>
              <a:t>Crowded and Growing</a:t>
            </a:r>
          </a:p>
          <a:p>
            <a:r>
              <a:rPr lang="en-US">
                <a:latin typeface="Segoe UI Semilight"/>
                <a:cs typeface="Calibri"/>
              </a:rPr>
              <a:t>Notable Competitors:</a:t>
            </a:r>
          </a:p>
          <a:p>
            <a:pPr lvl="1"/>
            <a:r>
              <a:rPr lang="en-US" err="1">
                <a:latin typeface="Segoe UI Semilight"/>
                <a:cs typeface="Calibri"/>
              </a:rPr>
              <a:t>UberEats</a:t>
            </a:r>
            <a:r>
              <a:rPr lang="en-US">
                <a:latin typeface="Segoe UI Semilight"/>
                <a:cs typeface="Calibri"/>
              </a:rPr>
              <a:t>, </a:t>
            </a:r>
            <a:r>
              <a:rPr lang="en-US" err="1">
                <a:latin typeface="Segoe UI Semilight"/>
                <a:cs typeface="Calibri"/>
              </a:rPr>
              <a:t>DoorDash</a:t>
            </a:r>
            <a:r>
              <a:rPr lang="en-US">
                <a:latin typeface="Segoe UI Semilight"/>
                <a:cs typeface="Calibri"/>
              </a:rPr>
              <a:t>, </a:t>
            </a:r>
            <a:r>
              <a:rPr lang="en-US" err="1">
                <a:latin typeface="Segoe UI Semilight"/>
                <a:cs typeface="Calibri"/>
              </a:rPr>
              <a:t>Grubhub</a:t>
            </a:r>
            <a:r>
              <a:rPr lang="en-US">
                <a:latin typeface="Segoe UI Semilight"/>
                <a:cs typeface="Calibri"/>
              </a:rPr>
              <a:t>, HelloFresh, Blue Apron</a:t>
            </a:r>
          </a:p>
          <a:p>
            <a:r>
              <a:rPr lang="en-US">
                <a:latin typeface="Segoe UI Semilight"/>
                <a:cs typeface="Calibri"/>
              </a:rPr>
              <a:t>Carve out strategic advantages to create long-term value</a:t>
            </a:r>
          </a:p>
          <a:p>
            <a:r>
              <a:rPr lang="en-US">
                <a:latin typeface="Segoe UI Semilight"/>
                <a:cs typeface="Calibri"/>
              </a:rPr>
              <a:t>Important Consideration: What competitive advantage best suits Instacart now and in the future?</a:t>
            </a:r>
          </a:p>
          <a:p>
            <a:pPr lvl="1"/>
            <a:r>
              <a:rPr lang="en-US">
                <a:latin typeface="Segoe UI Semilight"/>
                <a:cs typeface="Calibri"/>
              </a:rPr>
              <a:t>Niche customer base?</a:t>
            </a:r>
          </a:p>
          <a:p>
            <a:pPr lvl="1"/>
            <a:r>
              <a:rPr lang="en-US">
                <a:latin typeface="Segoe UI Semilight"/>
                <a:cs typeface="Calibri"/>
              </a:rPr>
              <a:t>Cost Leader?</a:t>
            </a:r>
          </a:p>
          <a:p>
            <a:pPr lvl="1"/>
            <a:r>
              <a:rPr lang="en-US">
                <a:latin typeface="Segoe UI Semilight"/>
                <a:cs typeface="Calibri"/>
              </a:rPr>
              <a:t>Brand Strength?</a:t>
            </a:r>
          </a:p>
        </p:txBody>
      </p:sp>
      <p:grpSp>
        <p:nvGrpSpPr>
          <p:cNvPr id="4" name="Group 23">
            <a:extLst>
              <a:ext uri="{FF2B5EF4-FFF2-40B4-BE49-F238E27FC236}">
                <a16:creationId xmlns:a16="http://schemas.microsoft.com/office/drawing/2014/main" id="{C19D8EDC-9C92-3178-A702-A9BB57E87DE5}"/>
              </a:ext>
            </a:extLst>
          </p:cNvPr>
          <p:cNvGrpSpPr/>
          <p:nvPr/>
        </p:nvGrpSpPr>
        <p:grpSpPr>
          <a:xfrm>
            <a:off x="-480" y="6329897"/>
            <a:ext cx="12192480" cy="550789"/>
            <a:chOff x="-484" y="6321420"/>
            <a:chExt cx="12192480" cy="550789"/>
          </a:xfrm>
        </p:grpSpPr>
        <p:sp>
          <p:nvSpPr>
            <p:cNvPr id="5" name="AutoShape 11">
              <a:extLst>
                <a:ext uri="{FF2B5EF4-FFF2-40B4-BE49-F238E27FC236}">
                  <a16:creationId xmlns:a16="http://schemas.microsoft.com/office/drawing/2014/main" id="{DFED7A2E-5B24-0BA4-D4E5-5D4B516BC889}"/>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34FE1A24-BB3E-5BBE-9405-24E6E54569DA}"/>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2525921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4CB3-9041-0DA0-4223-7AD077E09937}"/>
              </a:ext>
            </a:extLst>
          </p:cNvPr>
          <p:cNvSpPr>
            <a:spLocks noGrp="1"/>
          </p:cNvSpPr>
          <p:nvPr>
            <p:ph type="title"/>
          </p:nvPr>
        </p:nvSpPr>
        <p:spPr>
          <a:xfrm>
            <a:off x="1049867" y="336903"/>
            <a:ext cx="10515600" cy="1325563"/>
          </a:xfrm>
        </p:spPr>
        <p:txBody>
          <a:bodyPr/>
          <a:lstStyle/>
          <a:p>
            <a:r>
              <a:rPr lang="en-US">
                <a:latin typeface="Segoe UI"/>
                <a:cs typeface="Calibri Light"/>
              </a:rPr>
              <a:t>The Problem</a:t>
            </a:r>
            <a:endParaRPr lang="en-US">
              <a:latin typeface="Segoe UI"/>
              <a:cs typeface="Segoe UI"/>
            </a:endParaRPr>
          </a:p>
        </p:txBody>
      </p:sp>
      <p:sp>
        <p:nvSpPr>
          <p:cNvPr id="13" name="Content Placeholder 12">
            <a:extLst>
              <a:ext uri="{FF2B5EF4-FFF2-40B4-BE49-F238E27FC236}">
                <a16:creationId xmlns:a16="http://schemas.microsoft.com/office/drawing/2014/main" id="{C6E80303-6280-01DB-69B9-F6D6876709B2}"/>
              </a:ext>
            </a:extLst>
          </p:cNvPr>
          <p:cNvSpPr>
            <a:spLocks noGrp="1"/>
          </p:cNvSpPr>
          <p:nvPr>
            <p:ph idx="1"/>
          </p:nvPr>
        </p:nvSpPr>
        <p:spPr>
          <a:xfrm>
            <a:off x="1190978" y="1980847"/>
            <a:ext cx="10515600" cy="4351338"/>
          </a:xfrm>
        </p:spPr>
        <p:txBody>
          <a:bodyPr vert="horz" lIns="91440" tIns="45720" rIns="91440" bIns="45720" rtlCol="0" anchor="t">
            <a:normAutofit/>
          </a:bodyPr>
          <a:lstStyle/>
          <a:p>
            <a:r>
              <a:rPr lang="en-US">
                <a:latin typeface="Segoe UI Semilight"/>
                <a:cs typeface="Calibri"/>
              </a:rPr>
              <a:t>Marketplace is evolving rapidly!</a:t>
            </a:r>
          </a:p>
          <a:p>
            <a:pPr marL="0" indent="0">
              <a:buNone/>
            </a:pPr>
            <a:endParaRPr lang="en-US">
              <a:latin typeface="Segoe UI Semilight"/>
              <a:cs typeface="Calibri"/>
            </a:endParaRPr>
          </a:p>
          <a:p>
            <a:r>
              <a:rPr lang="en-US">
                <a:latin typeface="Segoe UI Semilight"/>
                <a:cs typeface="Calibri"/>
              </a:rPr>
              <a:t>Competitors beginning to scale and adjust their strategy</a:t>
            </a:r>
          </a:p>
          <a:p>
            <a:pPr marL="0" indent="0">
              <a:buNone/>
            </a:pPr>
            <a:endParaRPr lang="en-US">
              <a:latin typeface="Segoe UI Semilight"/>
              <a:cs typeface="Calibri"/>
            </a:endParaRPr>
          </a:p>
          <a:p>
            <a:r>
              <a:rPr lang="en-US">
                <a:latin typeface="Segoe UI Semilight"/>
                <a:cs typeface="Calibri"/>
              </a:rPr>
              <a:t>Customer preferences evolving -- convenience is no longer unique</a:t>
            </a:r>
          </a:p>
          <a:p>
            <a:endParaRPr lang="en-US">
              <a:latin typeface="Segoe UI Semilight"/>
              <a:cs typeface="Calibri"/>
            </a:endParaRPr>
          </a:p>
          <a:p>
            <a:r>
              <a:rPr lang="en-US">
                <a:latin typeface="Segoe UI Semilight"/>
                <a:cs typeface="Calibri"/>
              </a:rPr>
              <a:t>How can Instacart evolve while maintaining core values?</a:t>
            </a:r>
          </a:p>
        </p:txBody>
      </p:sp>
      <p:grpSp>
        <p:nvGrpSpPr>
          <p:cNvPr id="4" name="Group 1">
            <a:extLst>
              <a:ext uri="{FF2B5EF4-FFF2-40B4-BE49-F238E27FC236}">
                <a16:creationId xmlns:a16="http://schemas.microsoft.com/office/drawing/2014/main" id="{4E60BE34-41E6-1C64-EA63-42C21A0F5B43}"/>
              </a:ext>
            </a:extLst>
          </p:cNvPr>
          <p:cNvGrpSpPr/>
          <p:nvPr/>
        </p:nvGrpSpPr>
        <p:grpSpPr>
          <a:xfrm>
            <a:off x="-9" y="-30486"/>
            <a:ext cx="848434" cy="6888486"/>
            <a:chOff x="-9" y="-30486"/>
            <a:chExt cx="848434" cy="6888486"/>
          </a:xfrm>
        </p:grpSpPr>
        <p:sp>
          <p:nvSpPr>
            <p:cNvPr id="5" name="AutoShape 11">
              <a:extLst>
                <a:ext uri="{FF2B5EF4-FFF2-40B4-BE49-F238E27FC236}">
                  <a16:creationId xmlns:a16="http://schemas.microsoft.com/office/drawing/2014/main" id="{1CAD2CC8-6EE2-1693-CE51-CB07C492B96F}"/>
                </a:ext>
              </a:extLst>
            </p:cNvPr>
            <p:cNvSpPr/>
            <p:nvPr/>
          </p:nvSpPr>
          <p:spPr>
            <a:xfrm rot="5400013">
              <a:off x="-3025690" y="2995470"/>
              <a:ext cx="6888211" cy="836849"/>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364534CA-C810-A2D8-3DD3-9790524258FB}"/>
                </a:ext>
              </a:extLst>
            </p:cNvPr>
            <p:cNvSpPr/>
            <p:nvPr/>
          </p:nvSpPr>
          <p:spPr>
            <a:xfrm rot="5400013">
              <a:off x="-2740499" y="3268802"/>
              <a:ext cx="6888211" cy="289636"/>
            </a:xfrm>
            <a:prstGeom prst="rect">
              <a:avLst/>
            </a:prstGeom>
            <a:solidFill>
              <a:srgbClr val="13294B"/>
            </a:solidFill>
            <a:ln cap="flat">
              <a:noFill/>
              <a:prstDash val="solid"/>
            </a:ln>
          </p:spPr>
          <p:txBody>
            <a:bodyPr lIns="0" tIns="0" rIns="0" bIns="0"/>
            <a:lstStyle/>
            <a:p>
              <a:endParaRPr lang="en-IN"/>
            </a:p>
          </p:txBody>
        </p:sp>
      </p:grpSp>
      <p:sp>
        <p:nvSpPr>
          <p:cNvPr id="9" name="Content Placeholder 2">
            <a:extLst>
              <a:ext uri="{FF2B5EF4-FFF2-40B4-BE49-F238E27FC236}">
                <a16:creationId xmlns:a16="http://schemas.microsoft.com/office/drawing/2014/main" id="{96C3D838-3D38-2B6F-3D44-180A580912F3}"/>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cs typeface="Calibri"/>
            </a:endParaRPr>
          </a:p>
        </p:txBody>
      </p:sp>
    </p:spTree>
    <p:extLst>
      <p:ext uri="{BB962C8B-B14F-4D97-AF65-F5344CB8AC3E}">
        <p14:creationId xmlns:p14="http://schemas.microsoft.com/office/powerpoint/2010/main" val="483285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2D021-EA3C-6A8E-A8FC-F16B95A4DC13}"/>
              </a:ext>
            </a:extLst>
          </p:cNvPr>
          <p:cNvSpPr>
            <a:spLocks noGrp="1"/>
          </p:cNvSpPr>
          <p:nvPr>
            <p:ph type="title"/>
          </p:nvPr>
        </p:nvSpPr>
        <p:spPr>
          <a:xfrm>
            <a:off x="951089" y="322792"/>
            <a:ext cx="10515600" cy="1325563"/>
          </a:xfrm>
        </p:spPr>
        <p:txBody>
          <a:bodyPr/>
          <a:lstStyle/>
          <a:p>
            <a:r>
              <a:rPr lang="en-US">
                <a:latin typeface="Segoe UI"/>
                <a:cs typeface="Calibri Light"/>
              </a:rPr>
              <a:t>The Business Solution</a:t>
            </a:r>
            <a:endParaRPr lang="en-US">
              <a:latin typeface="Segoe UI"/>
              <a:cs typeface="Segoe UI"/>
            </a:endParaRPr>
          </a:p>
        </p:txBody>
      </p:sp>
      <p:sp>
        <p:nvSpPr>
          <p:cNvPr id="3" name="Content Placeholder 2">
            <a:extLst>
              <a:ext uri="{FF2B5EF4-FFF2-40B4-BE49-F238E27FC236}">
                <a16:creationId xmlns:a16="http://schemas.microsoft.com/office/drawing/2014/main" id="{B3BA5AD9-D0F0-77CE-E7BD-D95480591E92}"/>
              </a:ext>
            </a:extLst>
          </p:cNvPr>
          <p:cNvSpPr>
            <a:spLocks noGrp="1"/>
          </p:cNvSpPr>
          <p:nvPr>
            <p:ph idx="1"/>
          </p:nvPr>
        </p:nvSpPr>
        <p:spPr>
          <a:xfrm>
            <a:off x="951089" y="1980847"/>
            <a:ext cx="10515600" cy="4351338"/>
          </a:xfrm>
        </p:spPr>
        <p:txBody>
          <a:bodyPr vert="horz" lIns="91440" tIns="45720" rIns="91440" bIns="45720" rtlCol="0" anchor="t">
            <a:normAutofit/>
          </a:bodyPr>
          <a:lstStyle/>
          <a:p>
            <a:r>
              <a:rPr lang="en-US">
                <a:latin typeface="Segoe UI Semilight"/>
                <a:cs typeface="Calibri"/>
              </a:rPr>
              <a:t>Leverage analytical tools to better understand and connect with customers</a:t>
            </a:r>
            <a:endParaRPr lang="en-US">
              <a:latin typeface="Segoe UI Semilight"/>
              <a:cs typeface="Segoe UI Semilight"/>
            </a:endParaRPr>
          </a:p>
          <a:p>
            <a:r>
              <a:rPr lang="en-US">
                <a:latin typeface="Segoe UI Semilight"/>
                <a:cs typeface="Calibri"/>
              </a:rPr>
              <a:t>Understanding customers will:</a:t>
            </a:r>
          </a:p>
          <a:p>
            <a:pPr lvl="1"/>
            <a:r>
              <a:rPr lang="en-US">
                <a:latin typeface="Segoe UI Semilight"/>
                <a:cs typeface="Calibri"/>
              </a:rPr>
              <a:t>Provide more recurring users</a:t>
            </a:r>
          </a:p>
          <a:p>
            <a:pPr lvl="1"/>
            <a:r>
              <a:rPr lang="en-US">
                <a:latin typeface="Segoe UI Semilight"/>
                <a:cs typeface="Calibri"/>
              </a:rPr>
              <a:t>Add additional order volume</a:t>
            </a:r>
          </a:p>
          <a:p>
            <a:pPr lvl="1"/>
            <a:r>
              <a:rPr lang="en-US">
                <a:latin typeface="Segoe UI Semilight"/>
                <a:cs typeface="Calibri"/>
              </a:rPr>
              <a:t>Improve user experience</a:t>
            </a:r>
          </a:p>
          <a:p>
            <a:pPr lvl="1"/>
            <a:r>
              <a:rPr lang="en-US">
                <a:latin typeface="Segoe UI Semilight"/>
                <a:cs typeface="Calibri"/>
              </a:rPr>
              <a:t>Direct future growth strategies</a:t>
            </a:r>
          </a:p>
          <a:p>
            <a:pPr lvl="1"/>
            <a:r>
              <a:rPr lang="en-US">
                <a:latin typeface="Segoe UI Semilight"/>
                <a:cs typeface="Calibri"/>
              </a:rPr>
              <a:t>Strengthen partnerships with retailers</a:t>
            </a:r>
          </a:p>
        </p:txBody>
      </p:sp>
      <p:grpSp>
        <p:nvGrpSpPr>
          <p:cNvPr id="4" name="Group 23">
            <a:extLst>
              <a:ext uri="{FF2B5EF4-FFF2-40B4-BE49-F238E27FC236}">
                <a16:creationId xmlns:a16="http://schemas.microsoft.com/office/drawing/2014/main" id="{71A11226-8051-B552-2666-1CD20860BD36}"/>
              </a:ext>
            </a:extLst>
          </p:cNvPr>
          <p:cNvGrpSpPr/>
          <p:nvPr/>
        </p:nvGrpSpPr>
        <p:grpSpPr>
          <a:xfrm>
            <a:off x="-480" y="6329897"/>
            <a:ext cx="12192480" cy="550789"/>
            <a:chOff x="-484" y="6321420"/>
            <a:chExt cx="12192480" cy="550789"/>
          </a:xfrm>
        </p:grpSpPr>
        <p:sp>
          <p:nvSpPr>
            <p:cNvPr id="5" name="AutoShape 11">
              <a:extLst>
                <a:ext uri="{FF2B5EF4-FFF2-40B4-BE49-F238E27FC236}">
                  <a16:creationId xmlns:a16="http://schemas.microsoft.com/office/drawing/2014/main" id="{781CD60F-62E5-7649-2C0F-A3A527525939}"/>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B996E452-5562-3140-7160-9F4E51821D8A}"/>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45134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C315-7E57-4005-33BF-73297B7362C6}"/>
              </a:ext>
            </a:extLst>
          </p:cNvPr>
          <p:cNvSpPr>
            <a:spLocks noGrp="1"/>
          </p:cNvSpPr>
          <p:nvPr>
            <p:ph type="title"/>
          </p:nvPr>
        </p:nvSpPr>
        <p:spPr>
          <a:xfrm>
            <a:off x="1021644" y="386292"/>
            <a:ext cx="10515600" cy="1325563"/>
          </a:xfrm>
        </p:spPr>
        <p:txBody>
          <a:bodyPr/>
          <a:lstStyle/>
          <a:p>
            <a:r>
              <a:rPr lang="en-US">
                <a:latin typeface="Segoe UI"/>
                <a:cs typeface="Calibri Light"/>
              </a:rPr>
              <a:t>The Areas of Opportunity</a:t>
            </a:r>
            <a:endParaRPr lang="en-US">
              <a:latin typeface="Segoe UI"/>
              <a:cs typeface="Segoe UI"/>
            </a:endParaRPr>
          </a:p>
        </p:txBody>
      </p:sp>
      <p:sp>
        <p:nvSpPr>
          <p:cNvPr id="3" name="Content Placeholder 2">
            <a:extLst>
              <a:ext uri="{FF2B5EF4-FFF2-40B4-BE49-F238E27FC236}">
                <a16:creationId xmlns:a16="http://schemas.microsoft.com/office/drawing/2014/main" id="{447B4043-31C2-7540-2335-5940D739D5F2}"/>
              </a:ext>
            </a:extLst>
          </p:cNvPr>
          <p:cNvSpPr>
            <a:spLocks noGrp="1"/>
          </p:cNvSpPr>
          <p:nvPr>
            <p:ph idx="1"/>
          </p:nvPr>
        </p:nvSpPr>
        <p:spPr>
          <a:xfrm>
            <a:off x="1021644" y="2051403"/>
            <a:ext cx="10515600" cy="4351338"/>
          </a:xfrm>
        </p:spPr>
        <p:txBody>
          <a:bodyPr vert="horz" lIns="91440" tIns="45720" rIns="91440" bIns="45720" rtlCol="0" anchor="t">
            <a:normAutofit/>
          </a:bodyPr>
          <a:lstStyle/>
          <a:p>
            <a:r>
              <a:rPr lang="en-US">
                <a:latin typeface="Segoe UI Semilight"/>
                <a:cs typeface="Calibri"/>
              </a:rPr>
              <a:t>Strengthening Customer Recs</a:t>
            </a:r>
          </a:p>
          <a:p>
            <a:pPr lvl="1"/>
            <a:r>
              <a:rPr lang="en-US">
                <a:latin typeface="Segoe UI Semilight"/>
                <a:cs typeface="Calibri"/>
              </a:rPr>
              <a:t>Understanding customer orders, product groupings and product volume</a:t>
            </a:r>
          </a:p>
          <a:p>
            <a:endParaRPr lang="en-US">
              <a:latin typeface="Segoe UI Semilight"/>
              <a:cs typeface="Calibri"/>
            </a:endParaRPr>
          </a:p>
          <a:p>
            <a:r>
              <a:rPr lang="en-US">
                <a:latin typeface="Segoe UI Semilight"/>
                <a:cs typeface="Calibri"/>
              </a:rPr>
              <a:t>Understanding macro-level demand flow</a:t>
            </a:r>
          </a:p>
          <a:p>
            <a:pPr lvl="1"/>
            <a:r>
              <a:rPr lang="en-US">
                <a:latin typeface="Segoe UI Semilight"/>
                <a:cs typeface="Calibri"/>
              </a:rPr>
              <a:t>When are products ordered (Week and Time-of-Day)</a:t>
            </a:r>
          </a:p>
          <a:p>
            <a:pPr lvl="1"/>
            <a:r>
              <a:rPr lang="en-US">
                <a:latin typeface="Segoe UI Semilight"/>
                <a:cs typeface="Calibri"/>
              </a:rPr>
              <a:t>Are products ordered from recipes? Are customers consistently ordering at the same times? How many shoppers do we need to meet demand?</a:t>
            </a:r>
          </a:p>
          <a:p>
            <a:endParaRPr lang="en-US">
              <a:latin typeface="Segoe UI Semilight"/>
              <a:cs typeface="Calibri"/>
            </a:endParaRPr>
          </a:p>
          <a:p>
            <a:endParaRPr lang="en-US">
              <a:latin typeface="Segoe UI Semilight"/>
              <a:cs typeface="Calibri"/>
            </a:endParaRPr>
          </a:p>
        </p:txBody>
      </p:sp>
      <p:grpSp>
        <p:nvGrpSpPr>
          <p:cNvPr id="4" name="Group 1">
            <a:extLst>
              <a:ext uri="{FF2B5EF4-FFF2-40B4-BE49-F238E27FC236}">
                <a16:creationId xmlns:a16="http://schemas.microsoft.com/office/drawing/2014/main" id="{5CF409B5-D903-CA14-353A-90A2B9EA0318}"/>
              </a:ext>
            </a:extLst>
          </p:cNvPr>
          <p:cNvGrpSpPr/>
          <p:nvPr/>
        </p:nvGrpSpPr>
        <p:grpSpPr>
          <a:xfrm>
            <a:off x="-9" y="-30486"/>
            <a:ext cx="848434" cy="6888486"/>
            <a:chOff x="-9" y="-30486"/>
            <a:chExt cx="848434" cy="6888486"/>
          </a:xfrm>
        </p:grpSpPr>
        <p:sp>
          <p:nvSpPr>
            <p:cNvPr id="5" name="AutoShape 11">
              <a:extLst>
                <a:ext uri="{FF2B5EF4-FFF2-40B4-BE49-F238E27FC236}">
                  <a16:creationId xmlns:a16="http://schemas.microsoft.com/office/drawing/2014/main" id="{02963B0C-F3F7-87DB-3028-41D569C3A059}"/>
                </a:ext>
              </a:extLst>
            </p:cNvPr>
            <p:cNvSpPr/>
            <p:nvPr/>
          </p:nvSpPr>
          <p:spPr>
            <a:xfrm rot="5400013">
              <a:off x="-3025690" y="2995470"/>
              <a:ext cx="6888211" cy="836849"/>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35719BA4-7581-3615-3FE6-24DFAB7BD969}"/>
                </a:ext>
              </a:extLst>
            </p:cNvPr>
            <p:cNvSpPr/>
            <p:nvPr/>
          </p:nvSpPr>
          <p:spPr>
            <a:xfrm rot="5400013">
              <a:off x="-2740499" y="3268802"/>
              <a:ext cx="6888211" cy="289636"/>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1731510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954A-D6AA-512A-2838-661A260F87FC}"/>
              </a:ext>
            </a:extLst>
          </p:cNvPr>
          <p:cNvSpPr>
            <a:spLocks noGrp="1"/>
          </p:cNvSpPr>
          <p:nvPr>
            <p:ph type="title"/>
          </p:nvPr>
        </p:nvSpPr>
        <p:spPr>
          <a:xfrm>
            <a:off x="922867" y="266347"/>
            <a:ext cx="10515600" cy="1325563"/>
          </a:xfrm>
        </p:spPr>
        <p:txBody>
          <a:bodyPr>
            <a:normAutofit/>
          </a:bodyPr>
          <a:lstStyle/>
          <a:p>
            <a:r>
              <a:rPr lang="en-US">
                <a:latin typeface="Segoe UI"/>
                <a:cs typeface="Calibri Light"/>
              </a:rPr>
              <a:t>Our Approach to the Problem</a:t>
            </a:r>
            <a:endParaRPr lang="en-US">
              <a:latin typeface="Segoe UI"/>
              <a:cs typeface="Segoe UI"/>
            </a:endParaRPr>
          </a:p>
        </p:txBody>
      </p:sp>
      <p:sp>
        <p:nvSpPr>
          <p:cNvPr id="3" name="Content Placeholder 2">
            <a:extLst>
              <a:ext uri="{FF2B5EF4-FFF2-40B4-BE49-F238E27FC236}">
                <a16:creationId xmlns:a16="http://schemas.microsoft.com/office/drawing/2014/main" id="{F35B25C8-ED9B-EEF3-7C2D-03EDD811E79D}"/>
              </a:ext>
            </a:extLst>
          </p:cNvPr>
          <p:cNvSpPr>
            <a:spLocks noGrp="1"/>
          </p:cNvSpPr>
          <p:nvPr>
            <p:ph idx="1"/>
          </p:nvPr>
        </p:nvSpPr>
        <p:spPr>
          <a:xfrm>
            <a:off x="922867" y="1867958"/>
            <a:ext cx="10515600" cy="4351338"/>
          </a:xfrm>
        </p:spPr>
        <p:txBody>
          <a:bodyPr vert="horz" lIns="91440" tIns="45720" rIns="91440" bIns="45720" rtlCol="0" anchor="t">
            <a:normAutofit lnSpcReduction="10000"/>
          </a:bodyPr>
          <a:lstStyle/>
          <a:p>
            <a:pPr marL="0" indent="0">
              <a:buNone/>
            </a:pPr>
            <a:r>
              <a:rPr lang="en-US">
                <a:latin typeface="Segoe UI Semilight"/>
                <a:cs typeface="Calibri"/>
              </a:rPr>
              <a:t>Some key questions guiding our approach include:</a:t>
            </a:r>
            <a:endParaRPr lang="en-US"/>
          </a:p>
          <a:p>
            <a:pPr marL="0" indent="0">
              <a:buNone/>
            </a:pPr>
            <a:endParaRPr lang="en-US">
              <a:latin typeface="Segoe UI Semilight"/>
              <a:cs typeface="Calibri"/>
            </a:endParaRPr>
          </a:p>
          <a:p>
            <a:r>
              <a:rPr lang="en-US">
                <a:latin typeface="Segoe UI Semilight"/>
                <a:cs typeface="Calibri"/>
              </a:rPr>
              <a:t>Can we predict the number of transactions at a given time?</a:t>
            </a:r>
          </a:p>
          <a:p>
            <a:r>
              <a:rPr lang="en-US">
                <a:latin typeface="Segoe UI Semilight"/>
                <a:cs typeface="Calibri"/>
              </a:rPr>
              <a:t>How many shoppers do we need to properly meet demand?</a:t>
            </a:r>
          </a:p>
          <a:p>
            <a:r>
              <a:rPr lang="en-US">
                <a:latin typeface="Segoe UI Semilight"/>
                <a:cs typeface="Calibri"/>
              </a:rPr>
              <a:t>Can we use logistic regression to predict whether a product will be re-ordered?</a:t>
            </a:r>
          </a:p>
          <a:p>
            <a:r>
              <a:rPr lang="en-US">
                <a:latin typeface="Segoe UI Semilight"/>
                <a:cs typeface="Calibri"/>
              </a:rPr>
              <a:t>Can we predict locations of products/groupings for customers at a given time of the day?</a:t>
            </a:r>
          </a:p>
          <a:p>
            <a:r>
              <a:rPr lang="en-US">
                <a:latin typeface="Segoe UI Semilight"/>
                <a:cs typeface="Calibri"/>
              </a:rPr>
              <a:t>Can we predict what a customer wants based on items in their cart?</a:t>
            </a:r>
          </a:p>
        </p:txBody>
      </p:sp>
      <p:grpSp>
        <p:nvGrpSpPr>
          <p:cNvPr id="4" name="Group 23">
            <a:extLst>
              <a:ext uri="{FF2B5EF4-FFF2-40B4-BE49-F238E27FC236}">
                <a16:creationId xmlns:a16="http://schemas.microsoft.com/office/drawing/2014/main" id="{9339F586-81C9-0479-C634-FF76AF1C32B3}"/>
              </a:ext>
            </a:extLst>
          </p:cNvPr>
          <p:cNvGrpSpPr/>
          <p:nvPr/>
        </p:nvGrpSpPr>
        <p:grpSpPr>
          <a:xfrm>
            <a:off x="-480" y="6329897"/>
            <a:ext cx="12192480" cy="550789"/>
            <a:chOff x="-484" y="6321420"/>
            <a:chExt cx="12192480" cy="550789"/>
          </a:xfrm>
        </p:grpSpPr>
        <p:sp>
          <p:nvSpPr>
            <p:cNvPr id="5" name="AutoShape 11">
              <a:extLst>
                <a:ext uri="{FF2B5EF4-FFF2-40B4-BE49-F238E27FC236}">
                  <a16:creationId xmlns:a16="http://schemas.microsoft.com/office/drawing/2014/main" id="{E3125033-5B38-7771-5954-9B6CE122703D}"/>
                </a:ext>
              </a:extLst>
            </p:cNvPr>
            <p:cNvSpPr/>
            <p:nvPr/>
          </p:nvSpPr>
          <p:spPr>
            <a:xfrm>
              <a:off x="0" y="6328946"/>
              <a:ext cx="12191996" cy="543263"/>
            </a:xfrm>
            <a:prstGeom prst="rect">
              <a:avLst/>
            </a:prstGeom>
            <a:solidFill>
              <a:srgbClr val="D23425"/>
            </a:solidFill>
            <a:ln cap="flat">
              <a:noFill/>
              <a:prstDash val="solid"/>
            </a:ln>
          </p:spPr>
          <p:txBody>
            <a:bodyPr lIns="0" tIns="0" rIns="0" bIns="0"/>
            <a:lstStyle/>
            <a:p>
              <a:endParaRPr lang="en-IN"/>
            </a:p>
          </p:txBody>
        </p:sp>
        <p:sp>
          <p:nvSpPr>
            <p:cNvPr id="6" name="AutoShape 11">
              <a:extLst>
                <a:ext uri="{FF2B5EF4-FFF2-40B4-BE49-F238E27FC236}">
                  <a16:creationId xmlns:a16="http://schemas.microsoft.com/office/drawing/2014/main" id="{351094F4-5E92-AE0C-423B-C44C9CE283E7}"/>
                </a:ext>
              </a:extLst>
            </p:cNvPr>
            <p:cNvSpPr/>
            <p:nvPr/>
          </p:nvSpPr>
          <p:spPr>
            <a:xfrm>
              <a:off x="-484" y="6321420"/>
              <a:ext cx="12191996" cy="121944"/>
            </a:xfrm>
            <a:prstGeom prst="rect">
              <a:avLst/>
            </a:prstGeom>
            <a:solidFill>
              <a:srgbClr val="13294B"/>
            </a:solidFill>
            <a:ln cap="flat">
              <a:noFill/>
              <a:prstDash val="solid"/>
            </a:ln>
          </p:spPr>
          <p:txBody>
            <a:bodyPr lIns="0" tIns="0" rIns="0" bIns="0"/>
            <a:lstStyle/>
            <a:p>
              <a:endParaRPr lang="en-IN"/>
            </a:p>
          </p:txBody>
        </p:sp>
      </p:grpSp>
    </p:spTree>
    <p:extLst>
      <p:ext uri="{BB962C8B-B14F-4D97-AF65-F5344CB8AC3E}">
        <p14:creationId xmlns:p14="http://schemas.microsoft.com/office/powerpoint/2010/main" val="1009349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1172</Words>
  <Application>Microsoft Macintosh PowerPoint</Application>
  <PresentationFormat>Widescreen</PresentationFormat>
  <Paragraphs>162</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Segoe UI</vt:lpstr>
      <vt:lpstr>Segoe UI Light</vt:lpstr>
      <vt:lpstr>Segoe UI Semibold</vt:lpstr>
      <vt:lpstr>Segoe UI Semilight</vt:lpstr>
      <vt:lpstr>Office Theme</vt:lpstr>
      <vt:lpstr>PowerPoint Presentation</vt:lpstr>
      <vt:lpstr>The Process</vt:lpstr>
      <vt:lpstr>The Brand</vt:lpstr>
      <vt:lpstr>The Mission</vt:lpstr>
      <vt:lpstr>The Marketplace</vt:lpstr>
      <vt:lpstr>The Problem</vt:lpstr>
      <vt:lpstr>The Business Solution</vt:lpstr>
      <vt:lpstr>The Areas of Opportunity</vt:lpstr>
      <vt:lpstr>Our Approach to the Problem</vt:lpstr>
      <vt:lpstr>Who Does This Benefit?</vt:lpstr>
      <vt:lpstr>Analytics Approach</vt:lpstr>
      <vt:lpstr>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Evolution of Instacart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Sharma, Ayushi</cp:lastModifiedBy>
  <cp:revision>2</cp:revision>
  <dcterms:created xsi:type="dcterms:W3CDTF">2022-11-22T18:09:40Z</dcterms:created>
  <dcterms:modified xsi:type="dcterms:W3CDTF">2023-01-10T20:20:56Z</dcterms:modified>
</cp:coreProperties>
</file>